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rts/chart1.xml" ContentType="application/vnd.openxmlformats-officedocument.drawingml.chart+xml"/>
  <Override PartName="/ppt/notesSlides/notesSlide4.xml" ContentType="application/vnd.openxmlformats-officedocument.presentationml.notesSlide+xml"/>
  <Override PartName="/ppt/charts/chart2.xml" ContentType="application/vnd.openxmlformats-officedocument.drawingml.chart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charts/chart5.xml" ContentType="application/vnd.openxmlformats-officedocument.drawingml.chart+xml"/>
  <Override PartName="/ppt/notesSlides/notesSlide9.xml" ContentType="application/vnd.openxmlformats-officedocument.presentationml.notesSlide+xml"/>
  <Override PartName="/ppt/charts/chart6.xml" ContentType="application/vnd.openxmlformats-officedocument.drawingml.chart+xml"/>
  <Override PartName="/ppt/notesSlides/notesSlide10.xml" ContentType="application/vnd.openxmlformats-officedocument.presentationml.notesSlide+xml"/>
  <Override PartName="/ppt/charts/chart7.xml" ContentType="application/vnd.openxmlformats-officedocument.drawingml.chart+xml"/>
  <Override PartName="/ppt/charts/chart8.xml" ContentType="application/vnd.openxmlformats-officedocument.drawingml.chart+xml"/>
  <Override PartName="/ppt/notesSlides/notesSlide11.xml" ContentType="application/vnd.openxmlformats-officedocument.presentationml.notesSlide+xml"/>
  <Override PartName="/ppt/charts/chart9.xml" ContentType="application/vnd.openxmlformats-officedocument.drawingml.chart+xml"/>
  <Override PartName="/ppt/drawings/drawing1.xml" ContentType="application/vnd.openxmlformats-officedocument.drawingml.chartshapes+xml"/>
  <Override PartName="/ppt/charts/chart10.xml" ContentType="application/vnd.openxmlformats-officedocument.drawingml.chart+xml"/>
  <Override PartName="/ppt/charts/chart11.xml" ContentType="application/vnd.openxmlformats-officedocument.drawingml.chart+xml"/>
  <Override PartName="/ppt/notesSlides/notesSlide12.xml" ContentType="application/vnd.openxmlformats-officedocument.presentationml.notesSlide+xml"/>
  <Override PartName="/ppt/charts/chart12.xml" ContentType="application/vnd.openxmlformats-officedocument.drawingml.chart+xml"/>
  <Override PartName="/ppt/charts/chart13.xml" ContentType="application/vnd.openxmlformats-officedocument.drawingml.chart+xml"/>
  <Override PartName="/ppt/notesSlides/notesSlide13.xml" ContentType="application/vnd.openxmlformats-officedocument.presentationml.notesSlide+xml"/>
  <Override PartName="/ppt/charts/chart14.xml" ContentType="application/vnd.openxmlformats-officedocument.drawingml.chart+xml"/>
  <Override PartName="/ppt/drawings/drawing2.xml" ContentType="application/vnd.openxmlformats-officedocument.drawingml.chartshapes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charts/chart15.xml" ContentType="application/vnd.openxmlformats-officedocument.drawingml.chart+xml"/>
  <Override PartName="/ppt/drawings/drawing3.xml" ContentType="application/vnd.openxmlformats-officedocument.drawingml.chartshapes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</p:sldMasterIdLst>
  <p:notesMasterIdLst>
    <p:notesMasterId r:id="rId32"/>
  </p:notesMasterIdLst>
  <p:sldIdLst>
    <p:sldId id="256" r:id="rId2"/>
    <p:sldId id="309" r:id="rId3"/>
    <p:sldId id="337" r:id="rId4"/>
    <p:sldId id="338" r:id="rId5"/>
    <p:sldId id="257" r:id="rId6"/>
    <p:sldId id="339" r:id="rId7"/>
    <p:sldId id="259" r:id="rId8"/>
    <p:sldId id="291" r:id="rId9"/>
    <p:sldId id="310" r:id="rId10"/>
    <p:sldId id="313" r:id="rId11"/>
    <p:sldId id="314" r:id="rId12"/>
    <p:sldId id="315" r:id="rId13"/>
    <p:sldId id="316" r:id="rId14"/>
    <p:sldId id="319" r:id="rId15"/>
    <p:sldId id="318" r:id="rId16"/>
    <p:sldId id="320" r:id="rId17"/>
    <p:sldId id="323" r:id="rId18"/>
    <p:sldId id="333" r:id="rId19"/>
    <p:sldId id="340" r:id="rId20"/>
    <p:sldId id="330" r:id="rId21"/>
    <p:sldId id="321" r:id="rId22"/>
    <p:sldId id="322" r:id="rId23"/>
    <p:sldId id="331" r:id="rId24"/>
    <p:sldId id="334" r:id="rId25"/>
    <p:sldId id="341" r:id="rId26"/>
    <p:sldId id="332" r:id="rId27"/>
    <p:sldId id="326" r:id="rId28"/>
    <p:sldId id="325" r:id="rId29"/>
    <p:sldId id="342" r:id="rId30"/>
    <p:sldId id="328" r:id="rId31"/>
  </p:sldIdLst>
  <p:sldSz cx="9144000" cy="6858000" type="screen4x3"/>
  <p:notesSz cx="6797675" cy="99266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5FDA9"/>
    <a:srgbClr val="3EF026"/>
    <a:srgbClr val="FF99FF"/>
    <a:srgbClr val="1C1C1C"/>
    <a:srgbClr val="0066FF"/>
    <a:srgbClr val="E6FC1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2833802-FEF1-4C79-8D5D-14CF1EAF98D9}" styleName="Светлый стиль 2 - акцент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16D9F66E-5EB9-4882-86FB-DCBF35E3C3E4}" styleName="Средний стиль 4 -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BDBED569-4797-4DF1-A0F4-6AAB3CD982D8}" styleName="Светлый стиль 3 - акцент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22838BEF-8BB2-4498-84A7-C5851F593DF1}" styleName="Средний стиль 4 -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69CF1AB2-1976-4502-BF36-3FF5EA218861}" styleName="Средний стиль 4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616DA210-FB5B-4158-B5E0-FEB733F419BA}" styleName="Светлый стиль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C4B1156A-380E-4F78-BDF5-A606A8083BF9}" styleName="Средний стиль 4 — акцент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721" autoAdjust="0"/>
    <p:restoredTop sz="94434" autoAdjust="0"/>
  </p:normalViewPr>
  <p:slideViewPr>
    <p:cSldViewPr>
      <p:cViewPr varScale="1">
        <p:scale>
          <a:sx n="70" d="100"/>
          <a:sy n="70" d="100"/>
        </p:scale>
        <p:origin x="129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.xlsx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0.xlsx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1.xlsx"/></Relationships>
</file>

<file path=ppt/charts/_rels/chart1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2.xlsx"/></Relationships>
</file>

<file path=ppt/charts/_rels/chart1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3.xlsx"/></Relationships>
</file>

<file path=ppt/charts/_rels/chart14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package" Target="../embeddings/_____Microsoft_Excel14.xlsx"/></Relationships>
</file>

<file path=ppt/charts/_rels/chart15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3.xml"/><Relationship Id="rId1" Type="http://schemas.openxmlformats.org/officeDocument/2006/relationships/package" Target="../embeddings/_____Microsoft_Excel15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7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8.xlsx"/></Relationships>
</file>

<file path=ppt/charts/_rels/chart9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_____Microsoft_Excel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rAngAx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9.5474243740322567E-2"/>
          <c:y val="0.26060214689950278"/>
          <c:w val="0.80905151251935736"/>
          <c:h val="0.6487738736100076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dPt>
            <c:idx val="0"/>
            <c:bubble3D val="0"/>
            <c:spPr>
              <a:solidFill>
                <a:srgbClr val="00FFFF"/>
              </a:solidFill>
            </c:spPr>
          </c:dPt>
          <c:dPt>
            <c:idx val="1"/>
            <c:bubble3D val="0"/>
            <c:spPr>
              <a:solidFill>
                <a:srgbClr val="00B050"/>
              </a:solidFill>
            </c:spPr>
          </c:dPt>
          <c:dLbls>
            <c:spPr>
              <a:noFill/>
              <a:ln>
                <a:noFill/>
              </a:ln>
              <a:effectLst/>
            </c:sp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Лист1!$A$2:$A$3</c:f>
              <c:strCache>
                <c:ptCount val="2"/>
                <c:pt idx="0">
                  <c:v>муниципальный район</c:v>
                </c:pt>
                <c:pt idx="1">
                  <c:v>поселения</c:v>
                </c:pt>
              </c:strCache>
            </c:strRef>
          </c:cat>
          <c:val>
            <c:numRef>
              <c:f>Лист1!$B$2:$B$3</c:f>
              <c:numCache>
                <c:formatCode>#,##0</c:formatCode>
                <c:ptCount val="2"/>
                <c:pt idx="0">
                  <c:v>483054</c:v>
                </c:pt>
                <c:pt idx="1">
                  <c:v>120579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</c:spPr>
    </c:plotArea>
    <c:legend>
      <c:legendPos val="t"/>
      <c:layout>
        <c:manualLayout>
          <c:xMode val="edge"/>
          <c:yMode val="edge"/>
          <c:x val="1.5107845160061589E-2"/>
          <c:y val="7.4823336127635767E-2"/>
          <c:w val="0.93741162598095096"/>
          <c:h val="0.13539341588308371"/>
        </c:manualLayout>
      </c:layout>
      <c:overlay val="0"/>
    </c:legend>
    <c:plotVisOnly val="1"/>
    <c:dispBlanksAs val="zero"/>
    <c:showDLblsOverMax val="0"/>
  </c:chart>
  <c:txPr>
    <a:bodyPr/>
    <a:lstStyle/>
    <a:p>
      <a:pPr>
        <a:defRPr sz="1800">
          <a:solidFill>
            <a:schemeClr val="tx1"/>
          </a:solidFill>
        </a:defRPr>
      </a:pPr>
      <a:endParaRPr lang="ru-RU"/>
    </a:p>
  </c:txPr>
  <c:externalData r:id="rId1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rAngAx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9.5474243740322526E-2"/>
          <c:y val="0.26060214689950278"/>
          <c:w val="0.80905151251935692"/>
          <c:h val="0.6487738736100066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dPt>
            <c:idx val="1"/>
            <c:bubble3D val="0"/>
            <c:spPr>
              <a:solidFill>
                <a:srgbClr val="3EF026"/>
              </a:solidFill>
            </c:spPr>
          </c:dPt>
          <c:dLbls>
            <c:spPr>
              <a:noFill/>
              <a:ln>
                <a:noFill/>
              </a:ln>
              <a:effectLst/>
            </c:sp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Лист1!$A$2:$A$3</c:f>
              <c:strCache>
                <c:ptCount val="2"/>
                <c:pt idx="0">
                  <c:v>на исполнение собственных полномочий</c:v>
                </c:pt>
                <c:pt idx="1">
                  <c:v>на исполнение передаваемых полномочий</c:v>
                </c:pt>
              </c:strCache>
            </c:strRef>
          </c:cat>
          <c:val>
            <c:numRef>
              <c:f>Лист1!$B$2:$B$3</c:f>
              <c:numCache>
                <c:formatCode>#,##0</c:formatCode>
                <c:ptCount val="2"/>
                <c:pt idx="0">
                  <c:v>228450</c:v>
                </c:pt>
                <c:pt idx="1">
                  <c:v>238179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</c:spPr>
    </c:plotArea>
    <c:legend>
      <c:legendPos val="t"/>
      <c:overlay val="0"/>
    </c:legend>
    <c:plotVisOnly val="1"/>
    <c:dispBlanksAs val="zero"/>
    <c:showDLblsOverMax val="0"/>
  </c:chart>
  <c:txPr>
    <a:bodyPr/>
    <a:lstStyle/>
    <a:p>
      <a:pPr>
        <a:defRPr sz="1800">
          <a:solidFill>
            <a:schemeClr val="tx1"/>
          </a:solidFill>
        </a:defRPr>
      </a:pPr>
      <a:endParaRPr lang="ru-RU"/>
    </a:p>
  </c:txPr>
  <c:externalData r:id="rId1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rAngAx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9.5474243740322526E-2"/>
          <c:y val="0.26060214689950278"/>
          <c:w val="0.80905151251935692"/>
          <c:h val="0.6487738736100066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dPt>
            <c:idx val="1"/>
            <c:bubble3D val="0"/>
            <c:spPr>
              <a:solidFill>
                <a:srgbClr val="3EF026"/>
              </a:solidFill>
            </c:spPr>
          </c:dPt>
          <c:dLbls>
            <c:dLbl>
              <c:idx val="0"/>
              <c:layout>
                <c:manualLayout>
                  <c:x val="-0.13980416317378877"/>
                  <c:y val="-0.31150873808634055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6.2388396238801748E-2"/>
                  <c:y val="5.5647436480121736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b="1"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Лист1!$A$2:$A$3</c:f>
              <c:strCache>
                <c:ptCount val="2"/>
                <c:pt idx="0">
                  <c:v>программные расходы</c:v>
                </c:pt>
                <c:pt idx="1">
                  <c:v>непрограммные расходы</c:v>
                </c:pt>
              </c:strCache>
            </c:strRef>
          </c:cat>
          <c:val>
            <c:numRef>
              <c:f>Лист1!$B$2:$B$3</c:f>
              <c:numCache>
                <c:formatCode>#,##0</c:formatCode>
                <c:ptCount val="2"/>
                <c:pt idx="0">
                  <c:v>422866</c:v>
                </c:pt>
                <c:pt idx="1">
                  <c:v>43763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</c:spPr>
    </c:plotArea>
    <c:legend>
      <c:legendPos val="t"/>
      <c:overlay val="0"/>
    </c:legend>
    <c:plotVisOnly val="1"/>
    <c:dispBlanksAs val="zero"/>
    <c:showDLblsOverMax val="0"/>
  </c:chart>
  <c:txPr>
    <a:bodyPr/>
    <a:lstStyle/>
    <a:p>
      <a:pPr>
        <a:defRPr sz="1800">
          <a:solidFill>
            <a:schemeClr val="tx1"/>
          </a:solidFill>
        </a:defRPr>
      </a:pPr>
      <a:endParaRPr lang="ru-RU"/>
    </a:p>
  </c:txPr>
  <c:externalData r:id="rId1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20"/>
      <c:hPercent val="100"/>
      <c:rotY val="200"/>
      <c:depthPercent val="100"/>
      <c:rAngAx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1109065064581997"/>
          <c:y val="6.9316579713878806E-2"/>
          <c:w val="0.87646974410250711"/>
          <c:h val="0.85682239445792252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explosion val="25"/>
          <c:dPt>
            <c:idx val="0"/>
            <c:bubble3D val="0"/>
            <c:spPr>
              <a:solidFill>
                <a:srgbClr val="6699FF"/>
              </a:solidFill>
              <a:ln w="38100">
                <a:solidFill>
                  <a:srgbClr val="000066"/>
                </a:solidFill>
              </a:ln>
            </c:spPr>
          </c:dPt>
          <c:dPt>
            <c:idx val="1"/>
            <c:bubble3D val="0"/>
            <c:spPr>
              <a:solidFill>
                <a:srgbClr val="FF99FF"/>
              </a:solidFill>
              <a:ln w="12700">
                <a:solidFill>
                  <a:srgbClr val="6699FF"/>
                </a:solidFill>
              </a:ln>
            </c:spPr>
          </c:dPt>
          <c:dPt>
            <c:idx val="2"/>
            <c:bubble3D val="0"/>
            <c:spPr>
              <a:solidFill>
                <a:srgbClr val="00B0F0"/>
              </a:solidFill>
              <a:ln>
                <a:solidFill>
                  <a:srgbClr val="000066"/>
                </a:solidFill>
              </a:ln>
            </c:spPr>
          </c:dPt>
          <c:dPt>
            <c:idx val="3"/>
            <c:bubble3D val="0"/>
            <c:spPr>
              <a:solidFill>
                <a:srgbClr val="00B050"/>
              </a:solidFill>
            </c:spPr>
          </c:dPt>
          <c:dPt>
            <c:idx val="4"/>
            <c:bubble3D val="0"/>
            <c:spPr>
              <a:solidFill>
                <a:srgbClr val="FFFF00"/>
              </a:solidFill>
            </c:spPr>
          </c:dPt>
          <c:dPt>
            <c:idx val="5"/>
            <c:bubble3D val="0"/>
            <c:spPr>
              <a:solidFill>
                <a:srgbClr val="FF0000"/>
              </a:solidFill>
            </c:spPr>
          </c:dPt>
          <c:dPt>
            <c:idx val="6"/>
            <c:bubble3D val="0"/>
            <c:spPr>
              <a:solidFill>
                <a:srgbClr val="7030A0"/>
              </a:solidFill>
            </c:spPr>
          </c:dPt>
          <c:dPt>
            <c:idx val="8"/>
            <c:bubble3D val="0"/>
            <c:spPr>
              <a:solidFill>
                <a:srgbClr val="1C1C1C"/>
              </a:solidFill>
            </c:spPr>
          </c:dPt>
          <c:dLbls>
            <c:dLbl>
              <c:idx val="0"/>
              <c:layout>
                <c:manualLayout>
                  <c:x val="-2.4361913176469102E-2"/>
                  <c:y val="-2.6019637732500305E-3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5.4510841387993919E-2"/>
                  <c:y val="-0.32394958885286745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0"/>
                  <c:y val="-8.7218298015472581E-2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0.25535820094063638"/>
                  <c:y val="-9.7795049058548478E-4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4"/>
              <c:layout>
                <c:manualLayout>
                  <c:x val="0"/>
                  <c:y val="-0.24528415312278595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5"/>
              <c:layout>
                <c:manualLayout>
                  <c:x val="0.21684743361848677"/>
                  <c:y val="4.1986745961883905E-2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6"/>
              <c:layout>
                <c:manualLayout>
                  <c:x val="-7.2442538849434454E-2"/>
                  <c:y val="0.14952641146202347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7"/>
              <c:layout>
                <c:manualLayout>
                  <c:x val="-8.0317991159264759E-2"/>
                  <c:y val="5.6460806835992014E-2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9"/>
              <c:layout>
                <c:manualLayout>
                  <c:x val="-7.2747183183349995E-2"/>
                  <c:y val="9.3971631205674588E-3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numFmt formatCode="0.0%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600" b="1">
                    <a:solidFill>
                      <a:schemeClr val="tx1"/>
                    </a:solidFill>
                    <a:effectLst/>
                  </a:defRPr>
                </a:pPr>
                <a:endParaRPr lang="ru-RU"/>
              </a:p>
            </c:txPr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Лист1!$A$2:$A$11</c:f>
              <c:strCache>
                <c:ptCount val="10"/>
                <c:pt idx="0">
                  <c:v>Общегосударственные расходы</c:v>
                </c:pt>
                <c:pt idx="1">
                  <c:v>Национальная безопасность и правоохранительная деятельность</c:v>
                </c:pt>
                <c:pt idx="2">
                  <c:v>Национальная экономика</c:v>
                </c:pt>
                <c:pt idx="3">
                  <c:v>Образование</c:v>
                </c:pt>
                <c:pt idx="4">
                  <c:v>Культура и кинематография</c:v>
                </c:pt>
                <c:pt idx="5">
                  <c:v>Социальная политика</c:v>
                </c:pt>
                <c:pt idx="6">
                  <c:v>Средства массовой информации</c:v>
                </c:pt>
                <c:pt idx="7">
                  <c:v>Межбюджетные трансферты</c:v>
                </c:pt>
                <c:pt idx="8">
                  <c:v>Прочие разделы</c:v>
                </c:pt>
                <c:pt idx="9">
                  <c:v>Жилищно-коммунальное хозяйство</c:v>
                </c:pt>
              </c:strCache>
            </c:strRef>
          </c:cat>
          <c:val>
            <c:numRef>
              <c:f>Лист1!$B$2:$B$11</c:f>
              <c:numCache>
                <c:formatCode>#,##0</c:formatCode>
                <c:ptCount val="10"/>
                <c:pt idx="0">
                  <c:v>51398</c:v>
                </c:pt>
                <c:pt idx="1">
                  <c:v>1473</c:v>
                </c:pt>
                <c:pt idx="2">
                  <c:v>953</c:v>
                </c:pt>
                <c:pt idx="3">
                  <c:v>312683</c:v>
                </c:pt>
                <c:pt idx="4">
                  <c:v>8944</c:v>
                </c:pt>
                <c:pt idx="5">
                  <c:v>10882</c:v>
                </c:pt>
                <c:pt idx="6">
                  <c:v>1887</c:v>
                </c:pt>
                <c:pt idx="7">
                  <c:v>72095</c:v>
                </c:pt>
                <c:pt idx="8">
                  <c:v>1335</c:v>
                </c:pt>
                <c:pt idx="9">
                  <c:v>4979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 w="25400">
          <a:noFill/>
        </a:ln>
      </c:spPr>
    </c:plotArea>
    <c:plotVisOnly val="1"/>
    <c:dispBlanksAs val="zero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30"/>
      <c:rAngAx val="0"/>
      <c:perspective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2.8912998737845159E-2"/>
          <c:y val="0.1200274578087329"/>
          <c:w val="0.9462609801096783"/>
          <c:h val="0.84057858588564427"/>
        </c:manualLayout>
      </c:layout>
      <c:pie3DChart>
        <c:varyColors val="1"/>
        <c:ser>
          <c:idx val="1"/>
          <c:order val="0"/>
          <c:tx>
            <c:strRef>
              <c:f>Лист1!$C$1</c:f>
              <c:strCache>
                <c:ptCount val="1"/>
                <c:pt idx="0">
                  <c:v>Столбец3</c:v>
                </c:pt>
              </c:strCache>
            </c:strRef>
          </c:tx>
          <c:spPr>
            <a:solidFill>
              <a:schemeClr val="tx2">
                <a:lumMod val="75000"/>
              </a:schemeClr>
            </a:solidFill>
            <a:ln>
              <a:solidFill>
                <a:srgbClr val="000066"/>
              </a:solidFill>
            </a:ln>
          </c:spPr>
          <c:explosion val="25"/>
          <c:dPt>
            <c:idx val="0"/>
            <c:bubble3D val="0"/>
            <c:spPr>
              <a:solidFill>
                <a:srgbClr val="FFFF00"/>
              </a:solidFill>
              <a:ln>
                <a:solidFill>
                  <a:srgbClr val="000066"/>
                </a:solidFill>
              </a:ln>
            </c:spPr>
          </c:dPt>
          <c:dPt>
            <c:idx val="1"/>
            <c:bubble3D val="0"/>
            <c:spPr>
              <a:solidFill>
                <a:schemeClr val="bg2">
                  <a:lumMod val="50000"/>
                </a:schemeClr>
              </a:solidFill>
              <a:ln>
                <a:solidFill>
                  <a:srgbClr val="000066"/>
                </a:solidFill>
              </a:ln>
            </c:spPr>
          </c:dPt>
          <c:dPt>
            <c:idx val="2"/>
            <c:bubble3D val="0"/>
            <c:spPr>
              <a:solidFill>
                <a:srgbClr val="FF9900"/>
              </a:solidFill>
              <a:ln>
                <a:solidFill>
                  <a:srgbClr val="000066"/>
                </a:solidFill>
              </a:ln>
            </c:spPr>
          </c:dPt>
          <c:dPt>
            <c:idx val="3"/>
            <c:bubble3D val="0"/>
            <c:spPr>
              <a:solidFill>
                <a:srgbClr val="92D050"/>
              </a:solidFill>
              <a:ln>
                <a:solidFill>
                  <a:srgbClr val="000066"/>
                </a:solidFill>
              </a:ln>
            </c:spPr>
          </c:dPt>
          <c:dPt>
            <c:idx val="4"/>
            <c:bubble3D val="0"/>
            <c:spPr>
              <a:solidFill>
                <a:srgbClr val="FF0000"/>
              </a:solidFill>
              <a:ln>
                <a:solidFill>
                  <a:srgbClr val="000066"/>
                </a:solidFill>
              </a:ln>
            </c:spPr>
          </c:dPt>
          <c:dPt>
            <c:idx val="5"/>
            <c:bubble3D val="0"/>
            <c:spPr>
              <a:solidFill>
                <a:schemeClr val="accent4">
                  <a:lumMod val="75000"/>
                </a:schemeClr>
              </a:solidFill>
              <a:ln>
                <a:solidFill>
                  <a:srgbClr val="000066"/>
                </a:solidFill>
              </a:ln>
            </c:spPr>
          </c:dPt>
          <c:dPt>
            <c:idx val="6"/>
            <c:bubble3D val="0"/>
            <c:spPr>
              <a:solidFill>
                <a:srgbClr val="00B050"/>
              </a:solidFill>
              <a:ln>
                <a:solidFill>
                  <a:srgbClr val="000066"/>
                </a:solidFill>
              </a:ln>
            </c:spPr>
          </c:dPt>
          <c:dPt>
            <c:idx val="8"/>
            <c:bubble3D val="0"/>
            <c:spPr>
              <a:solidFill>
                <a:srgbClr val="00B0F0"/>
              </a:solidFill>
              <a:ln>
                <a:solidFill>
                  <a:srgbClr val="000066"/>
                </a:solidFill>
              </a:ln>
            </c:spPr>
          </c:dPt>
          <c:dLbls>
            <c:dLbl>
              <c:idx val="0"/>
              <c:layout>
                <c:manualLayout>
                  <c:x val="-7.0639236806110811E-2"/>
                  <c:y val="9.9562832991040739E-2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0"/>
                  <c:y val="0.24773157467776341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4.3369498106767736E-3"/>
                  <c:y val="-6.6142196144750046E-2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0.14225548254201265"/>
                  <c:y val="-9.4850188069699554E-2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4"/>
              <c:layout>
                <c:manualLayout>
                  <c:x val="0.11998894476205735"/>
                  <c:y val="-5.370716925414519E-2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5"/>
              <c:layout>
                <c:manualLayout>
                  <c:x val="-2.7577536922127055E-2"/>
                  <c:y val="-8.7397126231508734E-2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6"/>
              <c:layout>
                <c:manualLayout>
                  <c:x val="0.15232619872837444"/>
                  <c:y val="-0.16509751614727508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8"/>
              <c:layout>
                <c:manualLayout>
                  <c:x val="0.1578946829222983"/>
                  <c:y val="2.1686832157633128E-2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numFmt formatCode="0.0%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 b="1">
                    <a:solidFill>
                      <a:schemeClr val="tx1"/>
                    </a:solidFill>
                    <a:effectLst/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Лист1!$A$2:$A$9</c:f>
              <c:strCache>
                <c:ptCount val="8"/>
                <c:pt idx="0">
                  <c:v>Оплата труда и начисления на нее </c:v>
                </c:pt>
                <c:pt idx="1">
                  <c:v>Оплата работ, услуг </c:v>
                </c:pt>
                <c:pt idx="2">
                  <c:v>Обслуживание муниципального долга</c:v>
                </c:pt>
                <c:pt idx="3">
                  <c:v>Увеличение стоимости материальных запасов</c:v>
                </c:pt>
                <c:pt idx="4">
                  <c:v>Перечисления другим бюджетам</c:v>
                </c:pt>
                <c:pt idx="5">
                  <c:v>Социальное обеспечение</c:v>
                </c:pt>
                <c:pt idx="6">
                  <c:v>Прочие расходы</c:v>
                </c:pt>
                <c:pt idx="7">
                  <c:v>Увеличение стоимости основных средств</c:v>
                </c:pt>
              </c:strCache>
            </c:strRef>
          </c:cat>
          <c:val>
            <c:numRef>
              <c:f>Лист1!$C$2:$C$9</c:f>
              <c:numCache>
                <c:formatCode>General</c:formatCode>
                <c:ptCount val="8"/>
                <c:pt idx="0">
                  <c:v>293412</c:v>
                </c:pt>
                <c:pt idx="1">
                  <c:v>63444</c:v>
                </c:pt>
                <c:pt idx="2">
                  <c:v>763</c:v>
                </c:pt>
                <c:pt idx="3">
                  <c:v>19886</c:v>
                </c:pt>
                <c:pt idx="4">
                  <c:v>72095</c:v>
                </c:pt>
                <c:pt idx="5">
                  <c:v>7627</c:v>
                </c:pt>
                <c:pt idx="6">
                  <c:v>1298</c:v>
                </c:pt>
                <c:pt idx="7">
                  <c:v>8104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plotVisOnly val="1"/>
    <c:dispBlanksAs val="zero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0"/>
    <c:plotArea>
      <c:layout>
        <c:manualLayout>
          <c:layoutTarget val="inner"/>
          <c:xMode val="edge"/>
          <c:yMode val="edge"/>
          <c:x val="2.5978141133304284E-2"/>
          <c:y val="1.4622042112663351E-2"/>
          <c:w val="0.9287292755042299"/>
          <c:h val="0.83498414320420811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Собственные средства</c:v>
                </c:pt>
              </c:strCache>
            </c:strRef>
          </c:tx>
          <c:spPr>
            <a:solidFill>
              <a:srgbClr val="0070C0"/>
            </a:solidFill>
          </c:spPr>
          <c:invertIfNegative val="0"/>
          <c:dLbls>
            <c:numFmt formatCode="#,##0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6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Лист1!$A$2:$A$3</c:f>
              <c:numCache>
                <c:formatCode>General</c:formatCode>
                <c:ptCount val="2"/>
                <c:pt idx="0">
                  <c:v>2016</c:v>
                </c:pt>
                <c:pt idx="1">
                  <c:v>2017</c:v>
                </c:pt>
              </c:numCache>
            </c:num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143233</c:v>
                </c:pt>
                <c:pt idx="1">
                  <c:v>143307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Целевые средства</c:v>
                </c:pt>
              </c:strCache>
            </c:strRef>
          </c:tx>
          <c:spPr>
            <a:solidFill>
              <a:srgbClr val="00FFFF"/>
            </a:solidFill>
          </c:spPr>
          <c:invertIfNegative val="0"/>
          <c:dLbls>
            <c:dLbl>
              <c:idx val="0"/>
              <c:layout>
                <c:manualLayout>
                  <c:x val="4.4076826487002892E-3"/>
                  <c:y val="-3.456765929119576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4.4076826487002892E-3"/>
                  <c:y val="-2.222206668719729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4.4076826487002892E-3"/>
                  <c:y val="-3.209854077039608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2.9384550991335204E-3"/>
                  <c:y val="-4.444413337439457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numFmt formatCode="#,##0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6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Лист1!$A$2:$A$3</c:f>
              <c:numCache>
                <c:formatCode>General</c:formatCode>
                <c:ptCount val="2"/>
                <c:pt idx="0">
                  <c:v>2016</c:v>
                </c:pt>
                <c:pt idx="1">
                  <c:v>2017</c:v>
                </c:pt>
              </c:numCache>
            </c:numRef>
          </c:cat>
          <c:val>
            <c:numRef>
              <c:f>Лист1!$C$2:$C$3</c:f>
              <c:numCache>
                <c:formatCode>General</c:formatCode>
                <c:ptCount val="2"/>
                <c:pt idx="0">
                  <c:v>240597</c:v>
                </c:pt>
                <c:pt idx="1">
                  <c:v>323322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319960256"/>
        <c:axId val="319960816"/>
      </c:barChart>
      <c:catAx>
        <c:axId val="319960256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600"/>
            </a:pPr>
            <a:endParaRPr lang="ru-RU"/>
          </a:p>
        </c:txPr>
        <c:crossAx val="319960816"/>
        <c:crosses val="autoZero"/>
        <c:auto val="1"/>
        <c:lblAlgn val="ctr"/>
        <c:lblOffset val="100"/>
        <c:noMultiLvlLbl val="0"/>
      </c:catAx>
      <c:valAx>
        <c:axId val="319960816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319960256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7.055647166970669E-3"/>
          <c:y val="0.92177793642350347"/>
          <c:w val="0.97531362223822815"/>
          <c:h val="7.8222063576496789E-2"/>
        </c:manualLayout>
      </c:layout>
      <c:overlay val="0"/>
      <c:txPr>
        <a:bodyPr/>
        <a:lstStyle/>
        <a:p>
          <a:pPr>
            <a:defRPr sz="1600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0"/>
    <c:plotArea>
      <c:layout>
        <c:manualLayout>
          <c:layoutTarget val="inner"/>
          <c:xMode val="edge"/>
          <c:yMode val="edge"/>
          <c:x val="2.5978141133304284E-2"/>
          <c:y val="1.4622042112663351E-2"/>
          <c:w val="0.94645062562234172"/>
          <c:h val="0.8322286320191602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Иные МБТ</c:v>
                </c:pt>
              </c:strCache>
            </c:strRef>
          </c:tx>
          <c:spPr>
            <a:solidFill>
              <a:srgbClr val="00B0F0"/>
            </a:solidFill>
          </c:spPr>
          <c:invertIfNegative val="0"/>
          <c:dLbls>
            <c:numFmt formatCode="#,##0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600" b="1"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</c:numCache>
            </c:num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500</c:v>
                </c:pt>
                <c:pt idx="1">
                  <c:v>2833</c:v>
                </c:pt>
                <c:pt idx="2">
                  <c:v>7095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Дотация из РФФПП</c:v>
                </c:pt>
              </c:strCache>
            </c:strRef>
          </c:tx>
          <c:spPr>
            <a:solidFill>
              <a:srgbClr val="00FFFF"/>
            </a:solidFill>
          </c:spPr>
          <c:invertIfNegative val="0"/>
          <c:dLbls>
            <c:dLbl>
              <c:idx val="0"/>
              <c:layout>
                <c:manualLayout>
                  <c:x val="-4.7827448263618186E-3"/>
                  <c:y val="-8.6710217035066948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4.4076826487002892E-3"/>
                  <c:y val="-2.222206668719729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4.4076826487002892E-3"/>
                  <c:y val="-3.209854077039608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2.9384550991335204E-3"/>
                  <c:y val="-4.444413337439457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numFmt formatCode="#,##0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600" b="1"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</c:numCache>
            </c:numRef>
          </c:cat>
          <c:val>
            <c:numRef>
              <c:f>Лист1!$C$2:$C$4</c:f>
              <c:numCache>
                <c:formatCode>General</c:formatCode>
                <c:ptCount val="3"/>
                <c:pt idx="0">
                  <c:v>5585</c:v>
                </c:pt>
                <c:pt idx="1">
                  <c:v>2866</c:v>
                </c:pt>
                <c:pt idx="2">
                  <c:v>65000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Финансовая помощь из областного бюджета</c:v>
                </c:pt>
              </c:strCache>
            </c:strRef>
          </c:tx>
          <c:spPr>
            <a:solidFill>
              <a:srgbClr val="3EF026"/>
            </a:solidFill>
          </c:spPr>
          <c:invertIfNegative val="0"/>
          <c:dLbls>
            <c:numFmt formatCode="#,##0" sourceLinked="0"/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600" b="1"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</c:numCache>
            </c:numRef>
          </c:cat>
          <c:val>
            <c:numRef>
              <c:f>Лист1!$D$2:$D$4</c:f>
              <c:numCache>
                <c:formatCode>General</c:formatCode>
                <c:ptCount val="3"/>
                <c:pt idx="0">
                  <c:v>53670</c:v>
                </c:pt>
                <c:pt idx="1">
                  <c:v>55557</c:v>
                </c:pt>
                <c:pt idx="2">
                  <c:v>2175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319964176"/>
        <c:axId val="319964736"/>
      </c:barChart>
      <c:catAx>
        <c:axId val="319964176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600"/>
            </a:pPr>
            <a:endParaRPr lang="ru-RU"/>
          </a:p>
        </c:txPr>
        <c:crossAx val="319964736"/>
        <c:crosses val="autoZero"/>
        <c:auto val="1"/>
        <c:lblAlgn val="ctr"/>
        <c:lblOffset val="100"/>
        <c:noMultiLvlLbl val="0"/>
      </c:catAx>
      <c:valAx>
        <c:axId val="319964736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319964176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7.0556190226242948E-3"/>
          <c:y val="0.93245274834461633"/>
          <c:w val="0.99147331456337662"/>
          <c:h val="5.7033990049161001E-2"/>
        </c:manualLayout>
      </c:layout>
      <c:overlay val="0"/>
      <c:txPr>
        <a:bodyPr/>
        <a:lstStyle/>
        <a:p>
          <a:pPr>
            <a:defRPr sz="1600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1.6441205214486589E-2"/>
          <c:y val="2.821394613135705E-2"/>
          <c:w val="0.96711758957102656"/>
          <c:h val="0.86137990312010981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Первоначальный бюджет</c:v>
                </c:pt>
              </c:strCache>
            </c:strRef>
          </c:tx>
          <c:spPr>
            <a:solidFill>
              <a:srgbClr val="0070C0"/>
            </a:solidFill>
          </c:spPr>
          <c:invertIfNegative val="0"/>
          <c:dLbls>
            <c:dLbl>
              <c:idx val="0"/>
              <c:layout>
                <c:manualLayout>
                  <c:x val="-2.4576048927168383E-2"/>
                  <c:y val="-2.844668367953397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-1.7259808108752942E-2"/>
                  <c:y val="-2.844668367953400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1.4456499368921518E-3"/>
                  <c:y val="-4.16440889576764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2000" b="1"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Лист1!$A$2:$A$4</c:f>
              <c:strCache>
                <c:ptCount val="3"/>
                <c:pt idx="0">
                  <c:v>Доходы </c:v>
                </c:pt>
                <c:pt idx="1">
                  <c:v>Расходы</c:v>
                </c:pt>
                <c:pt idx="2">
                  <c:v>Дефицит</c:v>
                </c:pt>
              </c:strCache>
            </c:strRef>
          </c:cat>
          <c:val>
            <c:numRef>
              <c:f>Лист1!$B$2:$B$4</c:f>
              <c:numCache>
                <c:formatCode>#,##0</c:formatCode>
                <c:ptCount val="3"/>
                <c:pt idx="0">
                  <c:v>369358</c:v>
                </c:pt>
                <c:pt idx="1">
                  <c:v>369358</c:v>
                </c:pt>
                <c:pt idx="2">
                  <c:v>0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Уточненный бюджет</c:v>
                </c:pt>
              </c:strCache>
            </c:strRef>
          </c:tx>
          <c:spPr>
            <a:solidFill>
              <a:srgbClr val="92D050"/>
            </a:solidFill>
          </c:spPr>
          <c:invertIfNegative val="0"/>
          <c:dLbls>
            <c:dLbl>
              <c:idx val="0"/>
              <c:layout>
                <c:manualLayout>
                  <c:x val="1.5609259046546618E-2"/>
                  <c:y val="-4.745570767757248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2.760557207391269E-2"/>
                  <c:y val="-5.530788245810707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2.6071982340126493E-2"/>
                  <c:y val="-3.129132605337771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2000" b="1">
                    <a:solidFill>
                      <a:srgbClr val="0000FF"/>
                    </a:solidFill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Лист1!$A$2:$A$4</c:f>
              <c:strCache>
                <c:ptCount val="3"/>
                <c:pt idx="0">
                  <c:v>Доходы </c:v>
                </c:pt>
                <c:pt idx="1">
                  <c:v>Расходы</c:v>
                </c:pt>
                <c:pt idx="2">
                  <c:v>Дефицит</c:v>
                </c:pt>
              </c:strCache>
            </c:strRef>
          </c:cat>
          <c:val>
            <c:numRef>
              <c:f>Лист1!$C$2:$C$4</c:f>
              <c:numCache>
                <c:formatCode>#,##0</c:formatCode>
                <c:ptCount val="3"/>
                <c:pt idx="0">
                  <c:v>484182</c:v>
                </c:pt>
                <c:pt idx="1">
                  <c:v>487174</c:v>
                </c:pt>
                <c:pt idx="2">
                  <c:v>2992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175566336"/>
        <c:axId val="175549264"/>
        <c:axId val="0"/>
      </c:bar3DChart>
      <c:catAx>
        <c:axId val="175566336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600"/>
            </a:pPr>
            <a:endParaRPr lang="ru-RU"/>
          </a:p>
        </c:txPr>
        <c:crossAx val="175549264"/>
        <c:crosses val="autoZero"/>
        <c:auto val="1"/>
        <c:lblAlgn val="ctr"/>
        <c:lblOffset val="100"/>
        <c:noMultiLvlLbl val="0"/>
      </c:catAx>
      <c:valAx>
        <c:axId val="175549264"/>
        <c:scaling>
          <c:orientation val="minMax"/>
        </c:scaling>
        <c:delete val="1"/>
        <c:axPos val="l"/>
        <c:numFmt formatCode="#,##0" sourceLinked="1"/>
        <c:majorTickMark val="out"/>
        <c:minorTickMark val="none"/>
        <c:tickLblPos val="none"/>
        <c:crossAx val="175566336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2013 г.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-2.8215368896019426E-2"/>
                  <c:y val="-2.3831405071878292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-1.3697261599293316E-3"/>
                  <c:y val="-2.077848838051815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7.2584170204049534E-3"/>
                  <c:y val="-3.067292040014877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6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Лист1!$A$2:$A$4</c:f>
              <c:strCache>
                <c:ptCount val="3"/>
                <c:pt idx="0">
                  <c:v>Доходы </c:v>
                </c:pt>
                <c:pt idx="1">
                  <c:v>Расходы</c:v>
                </c:pt>
                <c:pt idx="2">
                  <c:v>Дефицит</c:v>
                </c:pt>
              </c:strCache>
            </c:strRef>
          </c:cat>
          <c:val>
            <c:numRef>
              <c:f>Лист1!$B$2:$B$4</c:f>
              <c:numCache>
                <c:formatCode>#,##0</c:formatCode>
                <c:ptCount val="3"/>
                <c:pt idx="0">
                  <c:v>343420</c:v>
                </c:pt>
                <c:pt idx="1">
                  <c:v>347554</c:v>
                </c:pt>
                <c:pt idx="2">
                  <c:v>4134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2014 г.</c:v>
                </c:pt>
              </c:strCache>
            </c:strRef>
          </c:tx>
          <c:spPr>
            <a:solidFill>
              <a:srgbClr val="0070C0"/>
            </a:solidFill>
          </c:spPr>
          <c:invertIfNegative val="0"/>
          <c:dLbls>
            <c:dLbl>
              <c:idx val="0"/>
              <c:layout>
                <c:manualLayout>
                  <c:x val="8.0070937000000751E-3"/>
                  <c:y val="-1.405784506717679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2.3661296428721859E-5"/>
                  <c:y val="-2.275733453126788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1.8813588305329941E-2"/>
                  <c:y val="0.1374102555432650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6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Лист1!$A$2:$A$4</c:f>
              <c:strCache>
                <c:ptCount val="3"/>
                <c:pt idx="0">
                  <c:v>Доходы </c:v>
                </c:pt>
                <c:pt idx="1">
                  <c:v>Расходы</c:v>
                </c:pt>
                <c:pt idx="2">
                  <c:v>Дефицит</c:v>
                </c:pt>
              </c:strCache>
            </c:strRef>
          </c:cat>
          <c:val>
            <c:numRef>
              <c:f>Лист1!$C$2:$C$4</c:f>
              <c:numCache>
                <c:formatCode>#,##0</c:formatCode>
                <c:ptCount val="3"/>
                <c:pt idx="0">
                  <c:v>453468</c:v>
                </c:pt>
                <c:pt idx="1">
                  <c:v>452548</c:v>
                </c:pt>
                <c:pt idx="2">
                  <c:v>-920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2015 г.</c:v>
                </c:pt>
              </c:strCache>
            </c:strRef>
          </c:tx>
          <c:spPr>
            <a:solidFill>
              <a:srgbClr val="FF0000"/>
            </a:solidFill>
          </c:spPr>
          <c:invertIfNegative val="0"/>
          <c:dLbls>
            <c:dLbl>
              <c:idx val="0"/>
              <c:layout>
                <c:manualLayout>
                  <c:x val="1.7895868088147686E-2"/>
                  <c:y val="4.808546105860950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1.5398114120303343E-2"/>
                  <c:y val="6.100617580450654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2.6130301273457831E-2"/>
                  <c:y val="0.13802854433243336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6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Лист1!$A$2:$A$4</c:f>
              <c:strCache>
                <c:ptCount val="3"/>
                <c:pt idx="0">
                  <c:v>Доходы </c:v>
                </c:pt>
                <c:pt idx="1">
                  <c:v>Расходы</c:v>
                </c:pt>
                <c:pt idx="2">
                  <c:v>Дефицит</c:v>
                </c:pt>
              </c:strCache>
            </c:strRef>
          </c:cat>
          <c:val>
            <c:numRef>
              <c:f>Лист1!$D$2:$D$4</c:f>
              <c:numCache>
                <c:formatCode>#,##0</c:formatCode>
                <c:ptCount val="3"/>
                <c:pt idx="0">
                  <c:v>350542</c:v>
                </c:pt>
                <c:pt idx="1">
                  <c:v>360310</c:v>
                </c:pt>
                <c:pt idx="2">
                  <c:v>-9768</c:v>
                </c:pt>
              </c:numCache>
            </c:numRef>
          </c:val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2016</c:v>
                </c:pt>
              </c:strCache>
            </c:strRef>
          </c:tx>
          <c:spPr>
            <a:solidFill>
              <a:srgbClr val="3EF026"/>
            </a:solidFill>
          </c:spPr>
          <c:invertIfNegative val="0"/>
          <c:dLbls>
            <c:dLbl>
              <c:idx val="0"/>
              <c:layout>
                <c:manualLayout>
                  <c:x val="3.5919018621727692E-3"/>
                  <c:y val="-1.227756969644805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1.7601281397430033E-2"/>
                  <c:y val="-1.582256233315341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600" b="1">
                    <a:solidFill>
                      <a:schemeClr val="tx1"/>
                    </a:solidFill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0"/>
              </c:ext>
            </c:extLst>
          </c:dLbls>
          <c:cat>
            <c:strRef>
              <c:f>Лист1!$A$2:$A$4</c:f>
              <c:strCache>
                <c:ptCount val="3"/>
                <c:pt idx="0">
                  <c:v>Доходы </c:v>
                </c:pt>
                <c:pt idx="1">
                  <c:v>Расходы</c:v>
                </c:pt>
                <c:pt idx="2">
                  <c:v>Дефицит</c:v>
                </c:pt>
              </c:strCache>
            </c:strRef>
          </c:cat>
          <c:val>
            <c:numRef>
              <c:f>Лист1!$E$2:$E$4</c:f>
              <c:numCache>
                <c:formatCode>#,##0</c:formatCode>
                <c:ptCount val="3"/>
                <c:pt idx="0">
                  <c:v>390690</c:v>
                </c:pt>
                <c:pt idx="1">
                  <c:v>383830</c:v>
                </c:pt>
                <c:pt idx="2">
                  <c:v>6860</c:v>
                </c:pt>
              </c:numCache>
            </c:numRef>
          </c:val>
        </c:ser>
        <c:ser>
          <c:idx val="4"/>
          <c:order val="4"/>
          <c:tx>
            <c:strRef>
              <c:f>Лист1!$F$1</c:f>
              <c:strCache>
                <c:ptCount val="1"/>
                <c:pt idx="0">
                  <c:v>2017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2.0831018775691539E-2"/>
                  <c:y val="-1.356219628556005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4.3050772136429286E-2"/>
                  <c:y val="-1.808292838074673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2.6385957115876015E-2"/>
                  <c:y val="2.260366047593259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600" b="1">
                    <a:solidFill>
                      <a:srgbClr val="0000FF"/>
                    </a:solidFill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Лист1!$A$2:$A$4</c:f>
              <c:strCache>
                <c:ptCount val="3"/>
                <c:pt idx="0">
                  <c:v>Доходы </c:v>
                </c:pt>
                <c:pt idx="1">
                  <c:v>Расходы</c:v>
                </c:pt>
                <c:pt idx="2">
                  <c:v>Дефицит</c:v>
                </c:pt>
              </c:strCache>
            </c:strRef>
          </c:cat>
          <c:val>
            <c:numRef>
              <c:f>Лист1!$F$2:$F$4</c:f>
              <c:numCache>
                <c:formatCode>#,##0</c:formatCode>
                <c:ptCount val="3"/>
                <c:pt idx="0">
                  <c:v>483054</c:v>
                </c:pt>
                <c:pt idx="1">
                  <c:v>466629</c:v>
                </c:pt>
                <c:pt idx="2">
                  <c:v>16425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173011616"/>
        <c:axId val="173707792"/>
        <c:axId val="0"/>
      </c:bar3DChart>
      <c:catAx>
        <c:axId val="173011616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173707792"/>
        <c:crosses val="autoZero"/>
        <c:auto val="1"/>
        <c:lblAlgn val="ctr"/>
        <c:lblOffset val="100"/>
        <c:noMultiLvlLbl val="0"/>
      </c:catAx>
      <c:valAx>
        <c:axId val="173707792"/>
        <c:scaling>
          <c:orientation val="minMax"/>
        </c:scaling>
        <c:delete val="1"/>
        <c:axPos val="l"/>
        <c:numFmt formatCode="#,##0" sourceLinked="1"/>
        <c:majorTickMark val="out"/>
        <c:minorTickMark val="none"/>
        <c:tickLblPos val="none"/>
        <c:crossAx val="173011616"/>
        <c:crosses val="autoZero"/>
        <c:crossBetween val="between"/>
      </c:valAx>
    </c:plotArea>
    <c:legend>
      <c:legendPos val="b"/>
      <c:overlay val="0"/>
    </c:legend>
    <c:plotVisOnly val="1"/>
    <c:dispBlanksAs val="gap"/>
    <c:showDLblsOverMax val="0"/>
  </c:chart>
  <c:txPr>
    <a:bodyPr/>
    <a:lstStyle/>
    <a:p>
      <a:pPr>
        <a:defRPr sz="1800" b="0"/>
      </a:pPr>
      <a:endParaRPr lang="ru-RU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7.7647023893896976E-3"/>
          <c:y val="0.14024773729867659"/>
          <c:w val="0.84155065146018604"/>
          <c:h val="0.75217149295723895"/>
        </c:manualLayout>
      </c:layout>
      <c:ofPieChart>
        <c:ofPieType val="pie"/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dPt>
            <c:idx val="2"/>
            <c:bubble3D val="0"/>
            <c:spPr>
              <a:solidFill>
                <a:srgbClr val="FFFF00"/>
              </a:solidFill>
            </c:spPr>
          </c:dPt>
          <c:dPt>
            <c:idx val="3"/>
            <c:bubble3D val="0"/>
            <c:spPr>
              <a:solidFill>
                <a:schemeClr val="bg1">
                  <a:lumMod val="65000"/>
                </a:schemeClr>
              </a:solidFill>
            </c:spPr>
          </c:dPt>
          <c:dPt>
            <c:idx val="4"/>
            <c:bubble3D val="0"/>
            <c:spPr>
              <a:solidFill>
                <a:srgbClr val="3EF026"/>
              </a:solidFill>
            </c:spPr>
          </c:dPt>
          <c:dLbls>
            <c:dLbl>
              <c:idx val="1"/>
              <c:delete val="1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200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defRPr>
                </a:pPr>
                <a:endParaRPr lang="ru-RU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Лист1!$A$2:$A$5</c:f>
              <c:strCache>
                <c:ptCount val="4"/>
                <c:pt idx="0">
                  <c:v>Безвозмездные поступления</c:v>
                </c:pt>
                <c:pt idx="2">
                  <c:v>НДФЛ</c:v>
                </c:pt>
                <c:pt idx="3">
                  <c:v>Прочие налоговые/неналоговые доходы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 formatCode="#,##0">
                  <c:v>413147</c:v>
                </c:pt>
                <c:pt idx="1">
                  <c:v>0</c:v>
                </c:pt>
                <c:pt idx="2" formatCode="#,##0">
                  <c:v>45823</c:v>
                </c:pt>
                <c:pt idx="3" formatCode="#,##0">
                  <c:v>24084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gapWidth val="100"/>
        <c:splitType val="pos"/>
        <c:splitPos val="2"/>
        <c:secondPieSize val="75"/>
        <c:serLines/>
      </c:ofPieChart>
    </c:plotArea>
    <c:legend>
      <c:legendPos val="t"/>
      <c:legendEntry>
        <c:idx val="1"/>
        <c:delete val="1"/>
      </c:legendEntry>
      <c:layout>
        <c:manualLayout>
          <c:xMode val="edge"/>
          <c:yMode val="edge"/>
          <c:x val="2.8667791701305176E-3"/>
          <c:y val="1.9047485731883425E-2"/>
          <c:w val="0.99713322082986944"/>
          <c:h val="0.15766943763423227"/>
        </c:manualLayout>
      </c:layout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20"/>
      <c:hPercent val="100"/>
      <c:rotY val="200"/>
      <c:depthPercent val="100"/>
      <c:rAngAx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"/>
          <c:y val="0"/>
          <c:w val="0.952896437432878"/>
          <c:h val="0.9318057553441973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explosion val="25"/>
          <c:dPt>
            <c:idx val="0"/>
            <c:bubble3D val="0"/>
            <c:spPr>
              <a:solidFill>
                <a:srgbClr val="6699FF"/>
              </a:solidFill>
              <a:ln w="38100">
                <a:solidFill>
                  <a:srgbClr val="000066"/>
                </a:solidFill>
              </a:ln>
            </c:spPr>
          </c:dPt>
          <c:dPt>
            <c:idx val="1"/>
            <c:bubble3D val="0"/>
            <c:spPr>
              <a:solidFill>
                <a:srgbClr val="000066"/>
              </a:solidFill>
              <a:ln w="12700">
                <a:solidFill>
                  <a:srgbClr val="6699FF"/>
                </a:solidFill>
              </a:ln>
            </c:spPr>
          </c:dPt>
          <c:dPt>
            <c:idx val="2"/>
            <c:bubble3D val="0"/>
            <c:spPr>
              <a:solidFill>
                <a:srgbClr val="7030A0"/>
              </a:solidFill>
              <a:ln>
                <a:solidFill>
                  <a:srgbClr val="000066"/>
                </a:solidFill>
              </a:ln>
            </c:spPr>
          </c:dPt>
          <c:dPt>
            <c:idx val="3"/>
            <c:bubble3D val="0"/>
            <c:spPr>
              <a:solidFill>
                <a:srgbClr val="00B050"/>
              </a:solidFill>
            </c:spPr>
          </c:dPt>
          <c:dPt>
            <c:idx val="4"/>
            <c:bubble3D val="0"/>
            <c:spPr>
              <a:solidFill>
                <a:srgbClr val="FFFF00"/>
              </a:solidFill>
            </c:spPr>
          </c:dPt>
          <c:dPt>
            <c:idx val="5"/>
            <c:bubble3D val="0"/>
            <c:spPr>
              <a:solidFill>
                <a:srgbClr val="FF0000"/>
              </a:solidFill>
            </c:spPr>
          </c:dPt>
          <c:dPt>
            <c:idx val="7"/>
            <c:bubble3D val="0"/>
            <c:spPr>
              <a:solidFill>
                <a:srgbClr val="FF00FF"/>
              </a:solidFill>
            </c:spPr>
          </c:dPt>
          <c:dLbls>
            <c:dLbl>
              <c:idx val="0"/>
              <c:layout>
                <c:manualLayout>
                  <c:x val="6.316032586443783E-2"/>
                  <c:y val="0.13110119821893831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6908017989772736"/>
                      <c:h val="0.12063661827141765"/>
                    </c:manualLayout>
                  </c15:layout>
                </c:ext>
              </c:extLst>
            </c:dLbl>
            <c:dLbl>
              <c:idx val="1"/>
              <c:layout>
                <c:manualLayout>
                  <c:x val="0.16662391358539103"/>
                  <c:y val="-0.14052533802268971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0.16427345549404249"/>
                  <c:y val="-1.6097843961382915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7687990274918144"/>
                      <c:h val="0.27207907863553649"/>
                    </c:manualLayout>
                  </c15:layout>
                </c:ext>
              </c:extLst>
            </c:dLbl>
            <c:dLbl>
              <c:idx val="3"/>
              <c:layout>
                <c:manualLayout>
                  <c:x val="0.13262254639161727"/>
                  <c:y val="4.8855876912912634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4"/>
              <c:layout>
                <c:manualLayout>
                  <c:x val="-0.11282650773660861"/>
                  <c:y val="5.4788307533761307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42344483970309"/>
                      <c:h val="0.12063661827141765"/>
                    </c:manualLayout>
                  </c15:layout>
                </c:ext>
              </c:extLst>
            </c:dLbl>
            <c:dLbl>
              <c:idx val="5"/>
              <c:layout>
                <c:manualLayout>
                  <c:x val="-8.5586465957915581E-2"/>
                  <c:y val="-5.9052338453567839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6"/>
              <c:layout>
                <c:manualLayout>
                  <c:x val="-4.1071007665242923E-2"/>
                  <c:y val="-0.14801580343217483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numFmt formatCode="0.0%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 b="1"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1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Лист1!$A$2:$A$7</c:f>
              <c:strCache>
                <c:ptCount val="6"/>
                <c:pt idx="0">
                  <c:v>Налог на доходы физических лиц</c:v>
                </c:pt>
                <c:pt idx="1">
                  <c:v>Доходы от уплаты акцизов</c:v>
                </c:pt>
                <c:pt idx="2">
                  <c:v>Налог, взимаемый в связи с применением упрощенной системы налогообложения</c:v>
                </c:pt>
                <c:pt idx="3">
                  <c:v>Единый налог на вмененный доход</c:v>
                </c:pt>
                <c:pt idx="4">
                  <c:v>Единый сельскохозяйственный налог</c:v>
                </c:pt>
                <c:pt idx="5">
                  <c:v>Государственная пошлина</c:v>
                </c:pt>
              </c:strCache>
            </c:strRef>
          </c:cat>
          <c:val>
            <c:numRef>
              <c:f>Лист1!$B$2:$B$7</c:f>
              <c:numCache>
                <c:formatCode>#,##0</c:formatCode>
                <c:ptCount val="6"/>
                <c:pt idx="0">
                  <c:v>45823</c:v>
                </c:pt>
                <c:pt idx="1">
                  <c:v>2968</c:v>
                </c:pt>
                <c:pt idx="2">
                  <c:v>2759</c:v>
                </c:pt>
                <c:pt idx="3">
                  <c:v>2554</c:v>
                </c:pt>
                <c:pt idx="4">
                  <c:v>141</c:v>
                </c:pt>
                <c:pt idx="5">
                  <c:v>680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 w="25400">
          <a:noFill/>
        </a:ln>
      </c:spPr>
    </c:plotArea>
    <c:plotVisOnly val="1"/>
    <c:dispBlanksAs val="zero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20"/>
      <c:hPercent val="100"/>
      <c:rotY val="200"/>
      <c:depthPercent val="100"/>
      <c:rAngAx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1.1300621445198219E-2"/>
          <c:y val="6.8194298503005152E-2"/>
          <c:w val="0.952896437432878"/>
          <c:h val="0.9318057553441973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explosion val="25"/>
          <c:dPt>
            <c:idx val="0"/>
            <c:bubble3D val="0"/>
            <c:spPr>
              <a:solidFill>
                <a:srgbClr val="6699FF"/>
              </a:solidFill>
              <a:ln w="38100">
                <a:solidFill>
                  <a:srgbClr val="000066"/>
                </a:solidFill>
              </a:ln>
            </c:spPr>
          </c:dPt>
          <c:dPt>
            <c:idx val="1"/>
            <c:bubble3D val="0"/>
            <c:spPr>
              <a:solidFill>
                <a:srgbClr val="000066"/>
              </a:solidFill>
              <a:ln w="12700">
                <a:solidFill>
                  <a:srgbClr val="6699FF"/>
                </a:solidFill>
              </a:ln>
            </c:spPr>
          </c:dPt>
          <c:dPt>
            <c:idx val="2"/>
            <c:bubble3D val="0"/>
            <c:spPr>
              <a:solidFill>
                <a:srgbClr val="7030A0"/>
              </a:solidFill>
              <a:ln>
                <a:solidFill>
                  <a:srgbClr val="000066"/>
                </a:solidFill>
              </a:ln>
            </c:spPr>
          </c:dPt>
          <c:dPt>
            <c:idx val="3"/>
            <c:bubble3D val="0"/>
            <c:spPr>
              <a:solidFill>
                <a:srgbClr val="00B050"/>
              </a:solidFill>
            </c:spPr>
          </c:dPt>
          <c:dPt>
            <c:idx val="4"/>
            <c:bubble3D val="0"/>
            <c:spPr>
              <a:solidFill>
                <a:srgbClr val="FFFF00"/>
              </a:solidFill>
            </c:spPr>
          </c:dPt>
          <c:dLbls>
            <c:dLbl>
              <c:idx val="0"/>
              <c:layout>
                <c:manualLayout>
                  <c:x val="9.6761533340530424E-4"/>
                  <c:y val="9.4462623332312104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3.1644715534923893E-4"/>
                  <c:y val="-0.161406740453924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369104100968828"/>
                      <c:h val="0.21914875122989411"/>
                    </c:manualLayout>
                  </c15:layout>
                </c:ext>
              </c:extLst>
            </c:dLbl>
            <c:dLbl>
              <c:idx val="2"/>
              <c:layout>
                <c:manualLayout>
                  <c:x val="-2.2306851448121667E-2"/>
                  <c:y val="-3.4091865962818893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8981150365252434"/>
                      <c:h val="0.19348818351718436"/>
                    </c:manualLayout>
                  </c15:layout>
                </c:ext>
              </c:extLst>
            </c:dLbl>
            <c:dLbl>
              <c:idx val="3"/>
              <c:layout>
                <c:manualLayout>
                  <c:x val="-6.6053564359998627E-3"/>
                  <c:y val="0.15796310883975295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5811370956133722"/>
                      <c:h val="0.22364888694295079"/>
                    </c:manualLayout>
                  </c15:layout>
                </c:ext>
              </c:extLst>
            </c:dLbl>
            <c:dLbl>
              <c:idx val="4"/>
              <c:layout>
                <c:manualLayout>
                  <c:x val="-0.22318948144949458"/>
                  <c:y val="0.13941431788750117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2198812929576447"/>
                      <c:h val="0.19072694672747617"/>
                    </c:manualLayout>
                  </c15:layout>
                </c:ext>
              </c:extLst>
            </c:dLbl>
            <c:dLbl>
              <c:idx val="5"/>
              <c:layout>
                <c:manualLayout>
                  <c:x val="3.8060810932383317E-2"/>
                  <c:y val="3.2916386269534845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5855576846953831"/>
                      <c:h val="0.136838120063352"/>
                    </c:manualLayout>
                  </c15:layout>
                </c:ext>
              </c:extLst>
            </c:dLbl>
            <c:numFmt formatCode="0.0%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600" b="1"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1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Лист1!$A$2:$A$7</c:f>
              <c:strCache>
                <c:ptCount val="6"/>
                <c:pt idx="0">
                  <c:v>Доходы от использования имущества и земельных участков</c:v>
                </c:pt>
                <c:pt idx="1">
                  <c:v>Плата за негативное воздействие на окружающую среду</c:v>
                </c:pt>
                <c:pt idx="2">
                  <c:v>Доходы от оказания платных услуг и компенсации затрат государства</c:v>
                </c:pt>
                <c:pt idx="3">
                  <c:v>Доходы от реализации имущества и земельных участков</c:v>
                </c:pt>
                <c:pt idx="4">
                  <c:v>Штрафы, санкции, возмещение ущерба</c:v>
                </c:pt>
                <c:pt idx="5">
                  <c:v>прочие поступления</c:v>
                </c:pt>
              </c:strCache>
            </c:strRef>
          </c:cat>
          <c:val>
            <c:numRef>
              <c:f>Лист1!$B$2:$B$7</c:f>
              <c:numCache>
                <c:formatCode>#,##0</c:formatCode>
                <c:ptCount val="6"/>
                <c:pt idx="0">
                  <c:v>2937</c:v>
                </c:pt>
                <c:pt idx="1">
                  <c:v>185</c:v>
                </c:pt>
                <c:pt idx="2">
                  <c:v>7882</c:v>
                </c:pt>
                <c:pt idx="3">
                  <c:v>960</c:v>
                </c:pt>
                <c:pt idx="4">
                  <c:v>3013</c:v>
                </c:pt>
                <c:pt idx="5">
                  <c:v>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 w="25400">
          <a:noFill/>
        </a:ln>
      </c:spPr>
    </c:plotArea>
    <c:plotVisOnly val="1"/>
    <c:dispBlanksAs val="zero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>
        <c:manualLayout>
          <c:layoutTarget val="inner"/>
          <c:xMode val="edge"/>
          <c:yMode val="edge"/>
          <c:x val="9.8337133319540027E-2"/>
          <c:y val="6.6255097660442158E-2"/>
          <c:w val="0.8702629626872993"/>
          <c:h val="0.85396848393789793"/>
        </c:manualLayout>
      </c:layout>
      <c:barChart>
        <c:barDir val="bar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налоговые доходы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Лист1!$A$2:$A$4</c:f>
              <c:strCache>
                <c:ptCount val="3"/>
                <c:pt idx="0">
                  <c:v>2015 г.</c:v>
                </c:pt>
                <c:pt idx="1">
                  <c:v>2016 г.</c:v>
                </c:pt>
                <c:pt idx="2">
                  <c:v>2017 г.</c:v>
                </c:pt>
              </c:strCache>
            </c:strRef>
          </c:cat>
          <c:val>
            <c:numRef>
              <c:f>Лист1!$B$2:$B$4</c:f>
              <c:numCache>
                <c:formatCode>#,##0</c:formatCode>
                <c:ptCount val="3"/>
                <c:pt idx="0">
                  <c:v>40829</c:v>
                </c:pt>
                <c:pt idx="1">
                  <c:v>44348</c:v>
                </c:pt>
                <c:pt idx="2">
                  <c:v>54925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неналоговые доходы</c:v>
                </c:pt>
              </c:strCache>
            </c:strRef>
          </c:tx>
          <c:spPr>
            <a:solidFill>
              <a:srgbClr val="00B0F0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Лист1!$A$2:$A$4</c:f>
              <c:strCache>
                <c:ptCount val="3"/>
                <c:pt idx="0">
                  <c:v>2015 г.</c:v>
                </c:pt>
                <c:pt idx="1">
                  <c:v>2016 г.</c:v>
                </c:pt>
                <c:pt idx="2">
                  <c:v>2017 г.</c:v>
                </c:pt>
              </c:strCache>
            </c:strRef>
          </c:cat>
          <c:val>
            <c:numRef>
              <c:f>Лист1!$C$2:$C$4</c:f>
              <c:numCache>
                <c:formatCode>#,##0</c:formatCode>
                <c:ptCount val="3"/>
                <c:pt idx="0">
                  <c:v>8612</c:v>
                </c:pt>
                <c:pt idx="1">
                  <c:v>13326</c:v>
                </c:pt>
                <c:pt idx="2">
                  <c:v>14982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261873728"/>
        <c:axId val="261874288"/>
      </c:barChart>
      <c:catAx>
        <c:axId val="261873728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crossAx val="261874288"/>
        <c:crosses val="autoZero"/>
        <c:auto val="1"/>
        <c:lblAlgn val="ctr"/>
        <c:lblOffset val="100"/>
        <c:noMultiLvlLbl val="0"/>
      </c:catAx>
      <c:valAx>
        <c:axId val="261874288"/>
        <c:scaling>
          <c:orientation val="minMax"/>
        </c:scaling>
        <c:delete val="1"/>
        <c:axPos val="b"/>
        <c:majorGridlines/>
        <c:numFmt formatCode="#,##0" sourceLinked="1"/>
        <c:majorTickMark val="out"/>
        <c:minorTickMark val="none"/>
        <c:tickLblPos val="nextTo"/>
        <c:crossAx val="261873728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70041860165515069"/>
          <c:y val="0"/>
          <c:w val="0.29235470999129015"/>
          <c:h val="0.1264167529886055"/>
        </c:manualLayout>
      </c:layout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7.7647023893896994E-3"/>
          <c:y val="0.14024773729867659"/>
          <c:w val="0.84155065146018615"/>
          <c:h val="0.75217149295723895"/>
        </c:manualLayout>
      </c:layout>
      <c:ofPieChart>
        <c:ofPieType val="pie"/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dPt>
            <c:idx val="2"/>
            <c:bubble3D val="0"/>
            <c:spPr>
              <a:solidFill>
                <a:srgbClr val="00B050"/>
              </a:solidFill>
            </c:spPr>
          </c:dPt>
          <c:dPt>
            <c:idx val="3"/>
            <c:bubble3D val="0"/>
            <c:spPr>
              <a:solidFill>
                <a:schemeClr val="bg1">
                  <a:lumMod val="65000"/>
                </a:schemeClr>
              </a:solidFill>
            </c:spPr>
          </c:dPt>
          <c:dPt>
            <c:idx val="4"/>
            <c:bubble3D val="0"/>
            <c:spPr>
              <a:solidFill>
                <a:srgbClr val="3EF026"/>
              </a:solidFill>
            </c:spPr>
          </c:dPt>
          <c:dLbls>
            <c:dLbl>
              <c:idx val="1"/>
              <c:delete val="1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200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defRPr>
                </a:pPr>
                <a:endParaRPr lang="ru-RU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Лист1!$A$2:$A$5</c:f>
              <c:strCache>
                <c:ptCount val="4"/>
                <c:pt idx="0">
                  <c:v>Целевые средства</c:v>
                </c:pt>
                <c:pt idx="2">
                  <c:v>Дотации</c:v>
                </c:pt>
                <c:pt idx="3">
                  <c:v>Субсидия на выравнивание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 formatCode="#,##0">
                  <c:v>323045</c:v>
                </c:pt>
                <c:pt idx="1">
                  <c:v>0</c:v>
                </c:pt>
                <c:pt idx="2" formatCode="#,##0">
                  <c:v>74321</c:v>
                </c:pt>
                <c:pt idx="3" formatCode="#,##0">
                  <c:v>15781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gapWidth val="100"/>
        <c:splitType val="pos"/>
        <c:splitPos val="2"/>
        <c:secondPieSize val="75"/>
        <c:serLines/>
      </c:ofPieChart>
    </c:plotArea>
    <c:legend>
      <c:legendPos val="t"/>
      <c:legendEntry>
        <c:idx val="1"/>
        <c:delete val="1"/>
      </c:legendEntry>
      <c:layout>
        <c:manualLayout>
          <c:xMode val="edge"/>
          <c:yMode val="edge"/>
          <c:x val="4.9999952112600513E-2"/>
          <c:y val="1.9047485731883428E-2"/>
          <c:w val="0.89999997605630122"/>
          <c:h val="0.10687614234921015"/>
        </c:manualLayout>
      </c:layout>
      <c:overlay val="0"/>
    </c:legend>
    <c:plotVisOnly val="1"/>
    <c:dispBlanksAs val="zero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0"/>
    <c:plotArea>
      <c:layout>
        <c:manualLayout>
          <c:layoutTarget val="inner"/>
          <c:xMode val="edge"/>
          <c:yMode val="edge"/>
          <c:x val="2.5978141133304284E-2"/>
          <c:y val="1.4622042112663351E-2"/>
          <c:w val="0.9287292755042299"/>
          <c:h val="0.83498414320420811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Налоговые и неналоговые доходы</c:v>
                </c:pt>
              </c:strCache>
            </c:strRef>
          </c:tx>
          <c:spPr>
            <a:solidFill>
              <a:srgbClr val="0070C0"/>
            </a:solidFill>
          </c:spPr>
          <c:invertIfNegative val="0"/>
          <c:dLbls>
            <c:numFmt formatCode="#,##0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6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Лист1!$A$2:$A$4</c:f>
              <c:strCache>
                <c:ptCount val="3"/>
                <c:pt idx="0">
                  <c:v>2015 г.</c:v>
                </c:pt>
                <c:pt idx="1">
                  <c:v>2016 г.</c:v>
                </c:pt>
                <c:pt idx="2">
                  <c:v>2017 г.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49441</c:v>
                </c:pt>
                <c:pt idx="1">
                  <c:v>57674</c:v>
                </c:pt>
                <c:pt idx="2">
                  <c:v>69907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Финансовая помощь</c:v>
                </c:pt>
              </c:strCache>
            </c:strRef>
          </c:tx>
          <c:spPr>
            <a:solidFill>
              <a:srgbClr val="00FFFF"/>
            </a:solidFill>
          </c:spPr>
          <c:invertIfNegative val="0"/>
          <c:dLbls>
            <c:dLbl>
              <c:idx val="0"/>
              <c:layout>
                <c:manualLayout>
                  <c:x val="2.9681891643072817E-3"/>
                  <c:y val="-1.975294816639768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4.4076826487002892E-3"/>
                  <c:y val="-2.222206668719729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4.4076826487002892E-3"/>
                  <c:y val="-3.209854077039608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2.9384550991335204E-3"/>
                  <c:y val="-4.444413337439457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numFmt formatCode="#,##0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6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Лист1!$A$2:$A$4</c:f>
              <c:strCache>
                <c:ptCount val="3"/>
                <c:pt idx="0">
                  <c:v>2015 г.</c:v>
                </c:pt>
                <c:pt idx="1">
                  <c:v>2016 г.</c:v>
                </c:pt>
                <c:pt idx="2">
                  <c:v>2017 г.</c:v>
                </c:pt>
              </c:strCache>
            </c:strRef>
          </c:cat>
          <c:val>
            <c:numRef>
              <c:f>Лист1!$C$2:$C$4</c:f>
              <c:numCache>
                <c:formatCode>General</c:formatCode>
                <c:ptCount val="3"/>
                <c:pt idx="0">
                  <c:v>62985</c:v>
                </c:pt>
                <c:pt idx="1">
                  <c:v>92605</c:v>
                </c:pt>
                <c:pt idx="2">
                  <c:v>90102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Целевые средства</c:v>
                </c:pt>
              </c:strCache>
            </c:strRef>
          </c:tx>
          <c:spPr>
            <a:solidFill>
              <a:srgbClr val="CCFF33"/>
            </a:solidFill>
          </c:spPr>
          <c:invertIfNegative val="0"/>
          <c:dLbls>
            <c:numFmt formatCode="#,##0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6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Лист1!$A$2:$A$4</c:f>
              <c:strCache>
                <c:ptCount val="3"/>
                <c:pt idx="0">
                  <c:v>2015 г.</c:v>
                </c:pt>
                <c:pt idx="1">
                  <c:v>2016 г.</c:v>
                </c:pt>
                <c:pt idx="2">
                  <c:v>2017 г.</c:v>
                </c:pt>
              </c:strCache>
            </c:strRef>
          </c:cat>
          <c:val>
            <c:numRef>
              <c:f>Лист1!$D$2:$D$4</c:f>
              <c:numCache>
                <c:formatCode>General</c:formatCode>
                <c:ptCount val="3"/>
                <c:pt idx="0">
                  <c:v>238116</c:v>
                </c:pt>
                <c:pt idx="1">
                  <c:v>240411</c:v>
                </c:pt>
                <c:pt idx="2">
                  <c:v>323045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261879328"/>
        <c:axId val="261879888"/>
      </c:barChart>
      <c:catAx>
        <c:axId val="261879328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600"/>
            </a:pPr>
            <a:endParaRPr lang="ru-RU"/>
          </a:p>
        </c:txPr>
        <c:crossAx val="261879888"/>
        <c:crosses val="autoZero"/>
        <c:auto val="1"/>
        <c:lblAlgn val="ctr"/>
        <c:lblOffset val="100"/>
        <c:noMultiLvlLbl val="0"/>
      </c:catAx>
      <c:valAx>
        <c:axId val="261879888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261879328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7.055647166970669E-3"/>
          <c:y val="0.92177793642350347"/>
          <c:w val="0.97531362223822815"/>
          <c:h val="7.8222063576496789E-2"/>
        </c:manualLayout>
      </c:layout>
      <c:overlay val="0"/>
      <c:txPr>
        <a:bodyPr/>
        <a:lstStyle/>
        <a:p>
          <a:pPr>
            <a:defRPr sz="1600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0.73536</cdr:x>
      <cdr:y>0.12148</cdr:y>
    </cdr:from>
    <cdr:to>
      <cdr:x>0.87015</cdr:x>
      <cdr:y>0.18212</cdr:y>
    </cdr:to>
    <cdr:sp macro="" textlink="">
      <cdr:nvSpPr>
        <cdr:cNvPr id="2" name="Скругленный прямоугольник 1"/>
        <cdr:cNvSpPr/>
      </cdr:nvSpPr>
      <cdr:spPr>
        <a:xfrm xmlns:a="http://schemas.openxmlformats.org/drawingml/2006/main">
          <a:off x="6356425" y="624844"/>
          <a:ext cx="1165124" cy="311904"/>
        </a:xfrm>
        <a:prstGeom xmlns:a="http://schemas.openxmlformats.org/drawingml/2006/main" prst="roundRect">
          <a:avLst/>
        </a:prstGeom>
        <a:noFill xmlns:a="http://schemas.openxmlformats.org/drawingml/2006/main"/>
        <a:ln xmlns:a="http://schemas.openxmlformats.org/drawingml/2006/main" w="19050" cap="flat" cmpd="sng" algn="ctr">
          <a:noFill/>
          <a:prstDash val="solid"/>
        </a:ln>
        <a:effectLst xmlns:a="http://schemas.openxmlformats.org/drawingml/2006/main"/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rtlCol="0" anchor="ctr"/>
        <a:lstStyle xmlns:a="http://schemas.openxmlformats.org/drawingml/2006/main">
          <a:defPPr>
            <a:defRPr lang="ru-RU"/>
          </a:defPPr>
          <a:lvl1pPr marL="0" algn="l" defTabSz="914400" rtl="0" eaLnBrk="1" latinLnBrk="0" hangingPunct="1">
            <a:defRPr sz="1800" kern="1200">
              <a:solidFill>
                <a:sysClr val="window" lastClr="FFFFFF"/>
              </a:solidFill>
              <a:latin typeface="Gill Sans MT"/>
            </a:defRPr>
          </a:lvl1pPr>
          <a:lvl2pPr marL="457200" algn="l" defTabSz="914400" rtl="0" eaLnBrk="1" latinLnBrk="0" hangingPunct="1">
            <a:defRPr sz="1800" kern="1200">
              <a:solidFill>
                <a:sysClr val="window" lastClr="FFFFFF"/>
              </a:solidFill>
              <a:latin typeface="Gill Sans MT"/>
            </a:defRPr>
          </a:lvl2pPr>
          <a:lvl3pPr marL="914400" algn="l" defTabSz="914400" rtl="0" eaLnBrk="1" latinLnBrk="0" hangingPunct="1">
            <a:defRPr sz="1800" kern="1200">
              <a:solidFill>
                <a:sysClr val="window" lastClr="FFFFFF"/>
              </a:solidFill>
              <a:latin typeface="Gill Sans MT"/>
            </a:defRPr>
          </a:lvl3pPr>
          <a:lvl4pPr marL="1371600" algn="l" defTabSz="914400" rtl="0" eaLnBrk="1" latinLnBrk="0" hangingPunct="1">
            <a:defRPr sz="1800" kern="1200">
              <a:solidFill>
                <a:sysClr val="window" lastClr="FFFFFF"/>
              </a:solidFill>
              <a:latin typeface="Gill Sans MT"/>
            </a:defRPr>
          </a:lvl4pPr>
          <a:lvl5pPr marL="1828800" algn="l" defTabSz="914400" rtl="0" eaLnBrk="1" latinLnBrk="0" hangingPunct="1">
            <a:defRPr sz="1800" kern="1200">
              <a:solidFill>
                <a:sysClr val="window" lastClr="FFFFFF"/>
              </a:solidFill>
              <a:latin typeface="Gill Sans MT"/>
            </a:defRPr>
          </a:lvl5pPr>
          <a:lvl6pPr marL="2286000" algn="l" defTabSz="914400" rtl="0" eaLnBrk="1" latinLnBrk="0" hangingPunct="1">
            <a:defRPr sz="1800" kern="1200">
              <a:solidFill>
                <a:sysClr val="window" lastClr="FFFFFF"/>
              </a:solidFill>
              <a:latin typeface="Gill Sans MT"/>
            </a:defRPr>
          </a:lvl6pPr>
          <a:lvl7pPr marL="2743200" algn="l" defTabSz="914400" rtl="0" eaLnBrk="1" latinLnBrk="0" hangingPunct="1">
            <a:defRPr sz="1800" kern="1200">
              <a:solidFill>
                <a:sysClr val="window" lastClr="FFFFFF"/>
              </a:solidFill>
              <a:latin typeface="Gill Sans MT"/>
            </a:defRPr>
          </a:lvl7pPr>
          <a:lvl8pPr marL="3200400" algn="l" defTabSz="914400" rtl="0" eaLnBrk="1" latinLnBrk="0" hangingPunct="1">
            <a:defRPr sz="1800" kern="1200">
              <a:solidFill>
                <a:sysClr val="window" lastClr="FFFFFF"/>
              </a:solidFill>
              <a:latin typeface="Gill Sans MT"/>
            </a:defRPr>
          </a:lvl8pPr>
          <a:lvl9pPr marL="3657600" algn="l" defTabSz="914400" rtl="0" eaLnBrk="1" latinLnBrk="0" hangingPunct="1">
            <a:defRPr sz="1800" kern="1200">
              <a:solidFill>
                <a:sysClr val="window" lastClr="FFFFFF"/>
              </a:solidFill>
              <a:latin typeface="Gill Sans MT"/>
            </a:defRPr>
          </a:lvl9pPr>
        </a:lstStyle>
        <a:p xmlns:a="http://schemas.openxmlformats.org/drawingml/2006/main">
          <a:pPr algn="ctr"/>
          <a:r>
            <a:rPr lang="ru-RU" sz="1800" b="1" dirty="0" smtClean="0">
              <a:solidFill>
                <a:srgbClr val="002060"/>
              </a:solidFill>
              <a:latin typeface="+mn-lt"/>
            </a:rPr>
            <a:t>483 054</a:t>
          </a:r>
          <a:endParaRPr lang="ru-RU" sz="1800" b="1" dirty="0">
            <a:solidFill>
              <a:srgbClr val="002060"/>
            </a:solidFill>
            <a:latin typeface="+mn-lt"/>
          </a:endParaRPr>
        </a:p>
      </cdr:txBody>
    </cdr:sp>
  </cdr:relSizeAnchor>
  <cdr:relSizeAnchor xmlns:cdr="http://schemas.openxmlformats.org/drawingml/2006/chartDrawing">
    <cdr:from>
      <cdr:x>0.11167</cdr:x>
      <cdr:y>0.29056</cdr:y>
    </cdr:from>
    <cdr:to>
      <cdr:x>0.24271</cdr:x>
      <cdr:y>0.34214</cdr:y>
    </cdr:to>
    <cdr:sp macro="" textlink="">
      <cdr:nvSpPr>
        <cdr:cNvPr id="7" name="Скругленный прямоугольник 6"/>
        <cdr:cNvSpPr/>
      </cdr:nvSpPr>
      <cdr:spPr>
        <a:xfrm xmlns:a="http://schemas.openxmlformats.org/drawingml/2006/main">
          <a:off x="985144" y="1494498"/>
          <a:ext cx="1156063" cy="265304"/>
        </a:xfrm>
        <a:prstGeom xmlns:a="http://schemas.openxmlformats.org/drawingml/2006/main" prst="roundRect">
          <a:avLst/>
        </a:prstGeom>
        <a:noFill xmlns:a="http://schemas.openxmlformats.org/drawingml/2006/main"/>
        <a:ln xmlns:a="http://schemas.openxmlformats.org/drawingml/2006/main" w="19050" cap="flat" cmpd="sng" algn="ctr">
          <a:noFill/>
          <a:prstDash val="solid"/>
        </a:ln>
        <a:effectLst xmlns:a="http://schemas.openxmlformats.org/drawingml/2006/main"/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rtlCol="0" anchor="ctr"/>
        <a:lstStyle xmlns:a="http://schemas.openxmlformats.org/drawingml/2006/main">
          <a:lvl1pPr marL="0" indent="0">
            <a:defRPr sz="1100">
              <a:solidFill>
                <a:sysClr val="window" lastClr="FFFFFF"/>
              </a:solidFill>
              <a:latin typeface="Gill Sans MT"/>
            </a:defRPr>
          </a:lvl1pPr>
          <a:lvl2pPr marL="457200" indent="0">
            <a:defRPr sz="1100">
              <a:solidFill>
                <a:sysClr val="window" lastClr="FFFFFF"/>
              </a:solidFill>
              <a:latin typeface="Gill Sans MT"/>
            </a:defRPr>
          </a:lvl2pPr>
          <a:lvl3pPr marL="914400" indent="0">
            <a:defRPr sz="1100">
              <a:solidFill>
                <a:sysClr val="window" lastClr="FFFFFF"/>
              </a:solidFill>
              <a:latin typeface="Gill Sans MT"/>
            </a:defRPr>
          </a:lvl3pPr>
          <a:lvl4pPr marL="1371600" indent="0">
            <a:defRPr sz="1100">
              <a:solidFill>
                <a:sysClr val="window" lastClr="FFFFFF"/>
              </a:solidFill>
              <a:latin typeface="Gill Sans MT"/>
            </a:defRPr>
          </a:lvl4pPr>
          <a:lvl5pPr marL="1828800" indent="0">
            <a:defRPr sz="1100">
              <a:solidFill>
                <a:sysClr val="window" lastClr="FFFFFF"/>
              </a:solidFill>
              <a:latin typeface="Gill Sans MT"/>
            </a:defRPr>
          </a:lvl5pPr>
          <a:lvl6pPr marL="2286000" indent="0">
            <a:defRPr sz="1100">
              <a:solidFill>
                <a:sysClr val="window" lastClr="FFFFFF"/>
              </a:solidFill>
              <a:latin typeface="Gill Sans MT"/>
            </a:defRPr>
          </a:lvl6pPr>
          <a:lvl7pPr marL="2743200" indent="0">
            <a:defRPr sz="1100">
              <a:solidFill>
                <a:sysClr val="window" lastClr="FFFFFF"/>
              </a:solidFill>
              <a:latin typeface="Gill Sans MT"/>
            </a:defRPr>
          </a:lvl7pPr>
          <a:lvl8pPr marL="3200400" indent="0">
            <a:defRPr sz="1100">
              <a:solidFill>
                <a:sysClr val="window" lastClr="FFFFFF"/>
              </a:solidFill>
              <a:latin typeface="Gill Sans MT"/>
            </a:defRPr>
          </a:lvl8pPr>
          <a:lvl9pPr marL="3657600" indent="0">
            <a:defRPr sz="1100">
              <a:solidFill>
                <a:sysClr val="window" lastClr="FFFFFF"/>
              </a:solidFill>
              <a:latin typeface="Gill Sans MT"/>
            </a:defRPr>
          </a:lvl9pPr>
        </a:lstStyle>
        <a:p xmlns:a="http://schemas.openxmlformats.org/drawingml/2006/main">
          <a:pPr algn="ctr"/>
          <a:r>
            <a:rPr lang="ru-RU" sz="1800" b="1" dirty="0" smtClean="0">
              <a:solidFill>
                <a:srgbClr val="002060"/>
              </a:solidFill>
              <a:latin typeface="Calibri"/>
            </a:rPr>
            <a:t>350 542</a:t>
          </a:r>
          <a:endParaRPr lang="ru-RU" sz="1800" b="1" dirty="0">
            <a:solidFill>
              <a:srgbClr val="002060"/>
            </a:solidFill>
            <a:latin typeface="Calibri"/>
          </a:endParaRPr>
        </a:p>
      </cdr:txBody>
    </cdr:sp>
  </cdr:relSizeAnchor>
  <cdr:relSizeAnchor xmlns:cdr="http://schemas.openxmlformats.org/drawingml/2006/chartDrawing">
    <cdr:from>
      <cdr:x>0.65403</cdr:x>
      <cdr:y>0.76252</cdr:y>
    </cdr:from>
    <cdr:to>
      <cdr:x>0.75068</cdr:x>
      <cdr:y>0.83174</cdr:y>
    </cdr:to>
    <cdr:sp macro="" textlink="">
      <cdr:nvSpPr>
        <cdr:cNvPr id="12" name="Скругленный прямоугольник 11"/>
        <cdr:cNvSpPr/>
      </cdr:nvSpPr>
      <cdr:spPr>
        <a:xfrm xmlns:a="http://schemas.openxmlformats.org/drawingml/2006/main">
          <a:off x="5769997" y="3922059"/>
          <a:ext cx="852667" cy="356036"/>
        </a:xfrm>
        <a:prstGeom xmlns:a="http://schemas.openxmlformats.org/drawingml/2006/main" prst="roundRect">
          <a:avLst/>
        </a:prstGeom>
        <a:noFill xmlns:a="http://schemas.openxmlformats.org/drawingml/2006/main"/>
        <a:ln xmlns:a="http://schemas.openxmlformats.org/drawingml/2006/main" w="19050" cap="flat" cmpd="sng" algn="ctr">
          <a:noFill/>
          <a:prstDash val="solid"/>
        </a:ln>
        <a:effectLst xmlns:a="http://schemas.openxmlformats.org/drawingml/2006/main"/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rtlCol="0" anchor="ctr"/>
        <a:lstStyle xmlns:a="http://schemas.openxmlformats.org/drawingml/2006/main">
          <a:lvl1pPr marL="0" indent="0">
            <a:defRPr sz="1100">
              <a:solidFill>
                <a:sysClr val="window" lastClr="FFFFFF"/>
              </a:solidFill>
              <a:latin typeface="Gill Sans MT"/>
            </a:defRPr>
          </a:lvl1pPr>
          <a:lvl2pPr marL="457200" indent="0">
            <a:defRPr sz="1100">
              <a:solidFill>
                <a:sysClr val="window" lastClr="FFFFFF"/>
              </a:solidFill>
              <a:latin typeface="Gill Sans MT"/>
            </a:defRPr>
          </a:lvl2pPr>
          <a:lvl3pPr marL="914400" indent="0">
            <a:defRPr sz="1100">
              <a:solidFill>
                <a:sysClr val="window" lastClr="FFFFFF"/>
              </a:solidFill>
              <a:latin typeface="Gill Sans MT"/>
            </a:defRPr>
          </a:lvl3pPr>
          <a:lvl4pPr marL="1371600" indent="0">
            <a:defRPr sz="1100">
              <a:solidFill>
                <a:sysClr val="window" lastClr="FFFFFF"/>
              </a:solidFill>
              <a:latin typeface="Gill Sans MT"/>
            </a:defRPr>
          </a:lvl4pPr>
          <a:lvl5pPr marL="1828800" indent="0">
            <a:defRPr sz="1100">
              <a:solidFill>
                <a:sysClr val="window" lastClr="FFFFFF"/>
              </a:solidFill>
              <a:latin typeface="Gill Sans MT"/>
            </a:defRPr>
          </a:lvl5pPr>
          <a:lvl6pPr marL="2286000" indent="0">
            <a:defRPr sz="1100">
              <a:solidFill>
                <a:sysClr val="window" lastClr="FFFFFF"/>
              </a:solidFill>
              <a:latin typeface="Gill Sans MT"/>
            </a:defRPr>
          </a:lvl6pPr>
          <a:lvl7pPr marL="2743200" indent="0">
            <a:defRPr sz="1100">
              <a:solidFill>
                <a:sysClr val="window" lastClr="FFFFFF"/>
              </a:solidFill>
              <a:latin typeface="Gill Sans MT"/>
            </a:defRPr>
          </a:lvl7pPr>
          <a:lvl8pPr marL="3200400" indent="0">
            <a:defRPr sz="1100">
              <a:solidFill>
                <a:sysClr val="window" lastClr="FFFFFF"/>
              </a:solidFill>
              <a:latin typeface="Gill Sans MT"/>
            </a:defRPr>
          </a:lvl8pPr>
          <a:lvl9pPr marL="3657600" indent="0">
            <a:defRPr sz="1100">
              <a:solidFill>
                <a:sysClr val="window" lastClr="FFFFFF"/>
              </a:solidFill>
              <a:latin typeface="Gill Sans MT"/>
            </a:defRPr>
          </a:lvl9pPr>
        </a:lstStyle>
        <a:p xmlns:a="http://schemas.openxmlformats.org/drawingml/2006/main">
          <a:pPr algn="ctr"/>
          <a:r>
            <a:rPr lang="ru-RU" sz="1800" b="1" dirty="0" smtClean="0">
              <a:solidFill>
                <a:srgbClr val="002060"/>
              </a:solidFill>
              <a:latin typeface="Calibri"/>
            </a:rPr>
            <a:t>14%</a:t>
          </a:r>
          <a:endParaRPr lang="ru-RU" sz="1800" b="1" dirty="0">
            <a:solidFill>
              <a:srgbClr val="002060"/>
            </a:solidFill>
            <a:latin typeface="Calibri"/>
          </a:endParaRPr>
        </a:p>
      </cdr:txBody>
    </cdr:sp>
  </cdr:relSizeAnchor>
  <cdr:relSizeAnchor xmlns:cdr="http://schemas.openxmlformats.org/drawingml/2006/chartDrawing">
    <cdr:from>
      <cdr:x>0.01757</cdr:x>
      <cdr:y>0.76733</cdr:y>
    </cdr:from>
    <cdr:to>
      <cdr:x>0.11423</cdr:x>
      <cdr:y>0.83655</cdr:y>
    </cdr:to>
    <cdr:sp macro="" textlink="">
      <cdr:nvSpPr>
        <cdr:cNvPr id="15" name="Скругленный прямоугольник 14"/>
        <cdr:cNvSpPr/>
      </cdr:nvSpPr>
      <cdr:spPr>
        <a:xfrm xmlns:a="http://schemas.openxmlformats.org/drawingml/2006/main">
          <a:off x="155007" y="3946773"/>
          <a:ext cx="852755" cy="356036"/>
        </a:xfrm>
        <a:prstGeom xmlns:a="http://schemas.openxmlformats.org/drawingml/2006/main" prst="roundRect">
          <a:avLst/>
        </a:prstGeom>
        <a:noFill xmlns:a="http://schemas.openxmlformats.org/drawingml/2006/main"/>
        <a:ln xmlns:a="http://schemas.openxmlformats.org/drawingml/2006/main" w="19050" cap="flat" cmpd="sng" algn="ctr">
          <a:noFill/>
          <a:prstDash val="solid"/>
        </a:ln>
        <a:effectLst xmlns:a="http://schemas.openxmlformats.org/drawingml/2006/main"/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rtlCol="0" anchor="ctr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ru-RU" sz="1800" b="1" dirty="0" smtClean="0">
              <a:solidFill>
                <a:srgbClr val="002060"/>
              </a:solidFill>
              <a:latin typeface="Calibri"/>
            </a:rPr>
            <a:t>14%</a:t>
          </a:r>
          <a:endParaRPr lang="ru-RU" sz="1800" b="1" dirty="0">
            <a:solidFill>
              <a:srgbClr val="002060"/>
            </a:solidFill>
            <a:latin typeface="Calibri"/>
          </a:endParaRPr>
        </a:p>
      </cdr:txBody>
    </cdr:sp>
  </cdr:relSizeAnchor>
  <cdr:relSizeAnchor xmlns:cdr="http://schemas.openxmlformats.org/drawingml/2006/chartDrawing">
    <cdr:from>
      <cdr:x>0.62177</cdr:x>
      <cdr:y>0.45038</cdr:y>
    </cdr:from>
    <cdr:to>
      <cdr:x>0.71843</cdr:x>
      <cdr:y>0.51961</cdr:y>
    </cdr:to>
    <cdr:sp macro="" textlink="">
      <cdr:nvSpPr>
        <cdr:cNvPr id="18" name="Скругленный прямоугольник 17"/>
        <cdr:cNvSpPr/>
      </cdr:nvSpPr>
      <cdr:spPr>
        <a:xfrm xmlns:a="http://schemas.openxmlformats.org/drawingml/2006/main">
          <a:off x="5485385" y="2316534"/>
          <a:ext cx="852756" cy="356087"/>
        </a:xfrm>
        <a:prstGeom xmlns:a="http://schemas.openxmlformats.org/drawingml/2006/main" prst="roundRect">
          <a:avLst/>
        </a:prstGeom>
        <a:noFill xmlns:a="http://schemas.openxmlformats.org/drawingml/2006/main"/>
        <a:ln xmlns:a="http://schemas.openxmlformats.org/drawingml/2006/main" w="19050" cap="flat" cmpd="sng" algn="ctr">
          <a:noFill/>
          <a:prstDash val="solid"/>
        </a:ln>
        <a:effectLst xmlns:a="http://schemas.openxmlformats.org/drawingml/2006/main"/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rtlCol="0" anchor="ctr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ru-RU" sz="1800" b="1" dirty="0" smtClean="0">
              <a:solidFill>
                <a:srgbClr val="002060"/>
              </a:solidFill>
              <a:latin typeface="Calibri"/>
            </a:rPr>
            <a:t>86%</a:t>
          </a:r>
          <a:endParaRPr lang="ru-RU" sz="1800" b="1" dirty="0">
            <a:solidFill>
              <a:srgbClr val="002060"/>
            </a:solidFill>
            <a:latin typeface="Calibri"/>
          </a:endParaRPr>
        </a:p>
      </cdr:txBody>
    </cdr:sp>
  </cdr:relSizeAnchor>
  <cdr:relSizeAnchor xmlns:cdr="http://schemas.openxmlformats.org/drawingml/2006/chartDrawing">
    <cdr:from>
      <cdr:x>0.00893</cdr:x>
      <cdr:y>0.51288</cdr:y>
    </cdr:from>
    <cdr:to>
      <cdr:x>0.10559</cdr:x>
      <cdr:y>0.5821</cdr:y>
    </cdr:to>
    <cdr:sp macro="" textlink="">
      <cdr:nvSpPr>
        <cdr:cNvPr id="20" name="Скругленный прямоугольник 19"/>
        <cdr:cNvSpPr/>
      </cdr:nvSpPr>
      <cdr:spPr>
        <a:xfrm xmlns:a="http://schemas.openxmlformats.org/drawingml/2006/main">
          <a:off x="78766" y="2638009"/>
          <a:ext cx="852755" cy="356035"/>
        </a:xfrm>
        <a:prstGeom xmlns:a="http://schemas.openxmlformats.org/drawingml/2006/main" prst="roundRect">
          <a:avLst/>
        </a:prstGeom>
        <a:noFill xmlns:a="http://schemas.openxmlformats.org/drawingml/2006/main"/>
        <a:ln xmlns:a="http://schemas.openxmlformats.org/drawingml/2006/main" w="19050" cap="flat" cmpd="sng" algn="ctr">
          <a:noFill/>
          <a:prstDash val="solid"/>
        </a:ln>
        <a:effectLst xmlns:a="http://schemas.openxmlformats.org/drawingml/2006/main"/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rtlCol="0" anchor="ctr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ru-RU" sz="1800" b="1" dirty="0" smtClean="0">
              <a:solidFill>
                <a:srgbClr val="002060"/>
              </a:solidFill>
              <a:latin typeface="Calibri"/>
            </a:rPr>
            <a:t>86%</a:t>
          </a:r>
          <a:endParaRPr lang="ru-RU" sz="1800" b="1" dirty="0">
            <a:solidFill>
              <a:srgbClr val="002060"/>
            </a:solidFill>
            <a:latin typeface="Calibri"/>
          </a:endParaRPr>
        </a:p>
      </cdr:txBody>
    </cdr:sp>
  </cdr:relSizeAnchor>
  <cdr:relSizeAnchor xmlns:cdr="http://schemas.openxmlformats.org/drawingml/2006/chartDrawing">
    <cdr:from>
      <cdr:x>0.87824</cdr:x>
      <cdr:y>0.74004</cdr:y>
    </cdr:from>
    <cdr:to>
      <cdr:x>0.97489</cdr:x>
      <cdr:y>0.80926</cdr:y>
    </cdr:to>
    <cdr:sp macro="" textlink="">
      <cdr:nvSpPr>
        <cdr:cNvPr id="21" name="Скругленный прямоугольник 20"/>
        <cdr:cNvSpPr/>
      </cdr:nvSpPr>
      <cdr:spPr>
        <a:xfrm xmlns:a="http://schemas.openxmlformats.org/drawingml/2006/main">
          <a:off x="7591517" y="3806429"/>
          <a:ext cx="835442" cy="356035"/>
        </a:xfrm>
        <a:prstGeom xmlns:a="http://schemas.openxmlformats.org/drawingml/2006/main" prst="roundRect">
          <a:avLst/>
        </a:prstGeom>
        <a:noFill xmlns:a="http://schemas.openxmlformats.org/drawingml/2006/main"/>
        <a:ln xmlns:a="http://schemas.openxmlformats.org/drawingml/2006/main" w="19050" cap="flat" cmpd="sng" algn="ctr">
          <a:noFill/>
          <a:prstDash val="solid"/>
        </a:ln>
        <a:effectLst xmlns:a="http://schemas.openxmlformats.org/drawingml/2006/main"/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rtlCol="0" anchor="ctr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ru-RU" sz="1800" b="1" dirty="0" smtClean="0">
              <a:solidFill>
                <a:srgbClr val="FF0000"/>
              </a:solidFill>
              <a:latin typeface="Calibri"/>
            </a:rPr>
            <a:t>33%</a:t>
          </a:r>
          <a:endParaRPr lang="ru-RU" sz="1800" b="1" dirty="0">
            <a:solidFill>
              <a:srgbClr val="FF0000"/>
            </a:solidFill>
            <a:latin typeface="Calibri"/>
          </a:endParaRPr>
        </a:p>
      </cdr:txBody>
    </cdr:sp>
  </cdr:relSizeAnchor>
  <cdr:relSizeAnchor xmlns:cdr="http://schemas.openxmlformats.org/drawingml/2006/chartDrawing">
    <cdr:from>
      <cdr:x>0.26164</cdr:x>
      <cdr:y>0.72749</cdr:y>
    </cdr:from>
    <cdr:to>
      <cdr:x>0.3583</cdr:x>
      <cdr:y>0.79671</cdr:y>
    </cdr:to>
    <cdr:sp macro="" textlink="">
      <cdr:nvSpPr>
        <cdr:cNvPr id="23" name="Скругленный прямоугольник 22"/>
        <cdr:cNvSpPr/>
      </cdr:nvSpPr>
      <cdr:spPr>
        <a:xfrm xmlns:a="http://schemas.openxmlformats.org/drawingml/2006/main">
          <a:off x="2308201" y="3741849"/>
          <a:ext cx="852755" cy="356036"/>
        </a:xfrm>
        <a:prstGeom xmlns:a="http://schemas.openxmlformats.org/drawingml/2006/main" prst="roundRect">
          <a:avLst/>
        </a:prstGeom>
        <a:noFill xmlns:a="http://schemas.openxmlformats.org/drawingml/2006/main"/>
        <a:ln xmlns:a="http://schemas.openxmlformats.org/drawingml/2006/main" w="19050" cap="flat" cmpd="sng" algn="ctr">
          <a:noFill/>
          <a:prstDash val="solid"/>
        </a:ln>
        <a:effectLst xmlns:a="http://schemas.openxmlformats.org/drawingml/2006/main"/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rtlCol="0" anchor="ctr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ru-RU" sz="1800" b="1" dirty="0" smtClean="0">
              <a:solidFill>
                <a:srgbClr val="FF0000"/>
              </a:solidFill>
              <a:latin typeface="Calibri"/>
            </a:rPr>
            <a:t>32%</a:t>
          </a:r>
          <a:endParaRPr lang="ru-RU" sz="1800" b="1" dirty="0">
            <a:solidFill>
              <a:srgbClr val="FF0000"/>
            </a:solidFill>
            <a:latin typeface="Calibri"/>
          </a:endParaRPr>
        </a:p>
      </cdr:txBody>
    </cdr:sp>
  </cdr:relSizeAnchor>
  <cdr:relSizeAnchor xmlns:cdr="http://schemas.openxmlformats.org/drawingml/2006/chartDrawing">
    <cdr:from>
      <cdr:x>0.56326</cdr:x>
      <cdr:y>0.10002</cdr:y>
    </cdr:from>
    <cdr:to>
      <cdr:x>0.67207</cdr:x>
      <cdr:y>0.16924</cdr:y>
    </cdr:to>
    <cdr:sp macro="" textlink="">
      <cdr:nvSpPr>
        <cdr:cNvPr id="14" name="Скругленный прямоугольник 13"/>
        <cdr:cNvSpPr/>
      </cdr:nvSpPr>
      <cdr:spPr>
        <a:xfrm xmlns:a="http://schemas.openxmlformats.org/drawingml/2006/main">
          <a:off x="4969222" y="514444"/>
          <a:ext cx="959915" cy="356036"/>
        </a:xfrm>
        <a:prstGeom xmlns:a="http://schemas.openxmlformats.org/drawingml/2006/main" prst="roundRect">
          <a:avLst/>
        </a:prstGeom>
        <a:noFill xmlns:a="http://schemas.openxmlformats.org/drawingml/2006/main"/>
        <a:ln xmlns:a="http://schemas.openxmlformats.org/drawingml/2006/main" w="19050" cap="flat" cmpd="sng" algn="ctr">
          <a:noFill/>
          <a:prstDash val="solid"/>
        </a:ln>
        <a:effectLst xmlns:a="http://schemas.openxmlformats.org/drawingml/2006/main"/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rtlCol="0" anchor="ctr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ru-RU" sz="1800" b="1" dirty="0" smtClean="0">
              <a:solidFill>
                <a:srgbClr val="002060"/>
              </a:solidFill>
              <a:latin typeface="Calibri"/>
            </a:rPr>
            <a:t>+23,6%</a:t>
          </a:r>
          <a:endParaRPr lang="ru-RU" sz="1800" b="1" dirty="0">
            <a:solidFill>
              <a:srgbClr val="002060"/>
            </a:solidFill>
            <a:latin typeface="Calibri"/>
          </a:endParaRPr>
        </a:p>
      </cdr:txBody>
    </cdr:sp>
  </cdr:relSizeAnchor>
  <cdr:relSizeAnchor xmlns:cdr="http://schemas.openxmlformats.org/drawingml/2006/chartDrawing">
    <cdr:from>
      <cdr:x>0.86521</cdr:x>
      <cdr:y>0.65455</cdr:y>
    </cdr:from>
    <cdr:to>
      <cdr:x>1</cdr:x>
      <cdr:y>0.71519</cdr:y>
    </cdr:to>
    <cdr:sp macro="" textlink="">
      <cdr:nvSpPr>
        <cdr:cNvPr id="16" name="Скругленный прямоугольник 15"/>
        <cdr:cNvSpPr/>
      </cdr:nvSpPr>
      <cdr:spPr>
        <a:xfrm xmlns:a="http://schemas.openxmlformats.org/drawingml/2006/main">
          <a:off x="7478874" y="3366705"/>
          <a:ext cx="1165124" cy="311904"/>
        </a:xfrm>
        <a:prstGeom xmlns:a="http://schemas.openxmlformats.org/drawingml/2006/main" prst="roundRect">
          <a:avLst/>
        </a:prstGeom>
        <a:noFill xmlns:a="http://schemas.openxmlformats.org/drawingml/2006/main"/>
        <a:ln xmlns:a="http://schemas.openxmlformats.org/drawingml/2006/main" w="19050" cap="flat" cmpd="sng" algn="ctr">
          <a:noFill/>
          <a:prstDash val="solid"/>
        </a:ln>
        <a:effectLst xmlns:a="http://schemas.openxmlformats.org/drawingml/2006/main"/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rtlCol="0" anchor="ctr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ru-RU" sz="1800" b="1" dirty="0" smtClean="0">
              <a:solidFill>
                <a:srgbClr val="FF0000"/>
              </a:solidFill>
              <a:latin typeface="+mn-lt"/>
            </a:rPr>
            <a:t>160 009</a:t>
          </a:r>
          <a:endParaRPr lang="ru-RU" sz="1800" b="1" dirty="0">
            <a:solidFill>
              <a:srgbClr val="FF0000"/>
            </a:solidFill>
            <a:latin typeface="+mn-lt"/>
          </a:endParaRPr>
        </a:p>
      </cdr:txBody>
    </cdr:sp>
  </cdr:relSizeAnchor>
  <cdr:relSizeAnchor xmlns:cdr="http://schemas.openxmlformats.org/drawingml/2006/chartDrawing">
    <cdr:from>
      <cdr:x>0.34884</cdr:x>
      <cdr:y>0.77534</cdr:y>
    </cdr:from>
    <cdr:to>
      <cdr:x>0.44549</cdr:x>
      <cdr:y>0.84456</cdr:y>
    </cdr:to>
    <cdr:sp macro="" textlink="">
      <cdr:nvSpPr>
        <cdr:cNvPr id="25" name="Скругленный прямоугольник 24"/>
        <cdr:cNvSpPr/>
      </cdr:nvSpPr>
      <cdr:spPr>
        <a:xfrm xmlns:a="http://schemas.openxmlformats.org/drawingml/2006/main">
          <a:off x="3077543" y="3988002"/>
          <a:ext cx="852667" cy="356036"/>
        </a:xfrm>
        <a:prstGeom xmlns:a="http://schemas.openxmlformats.org/drawingml/2006/main" prst="roundRect">
          <a:avLst/>
        </a:prstGeom>
        <a:noFill xmlns:a="http://schemas.openxmlformats.org/drawingml/2006/main"/>
        <a:ln xmlns:a="http://schemas.openxmlformats.org/drawingml/2006/main" w="19050" cap="flat" cmpd="sng" algn="ctr">
          <a:noFill/>
          <a:prstDash val="solid"/>
        </a:ln>
        <a:effectLst xmlns:a="http://schemas.openxmlformats.org/drawingml/2006/main"/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rtlCol="0" anchor="ctr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ru-RU" sz="1800" b="1" dirty="0" smtClean="0">
              <a:solidFill>
                <a:srgbClr val="002060"/>
              </a:solidFill>
              <a:latin typeface="Calibri"/>
            </a:rPr>
            <a:t>15%</a:t>
          </a:r>
          <a:endParaRPr lang="ru-RU" sz="1800" b="1" dirty="0">
            <a:solidFill>
              <a:srgbClr val="002060"/>
            </a:solidFill>
            <a:latin typeface="Calibri"/>
          </a:endParaRPr>
        </a:p>
      </cdr:txBody>
    </cdr:sp>
  </cdr:relSizeAnchor>
  <cdr:relSizeAnchor xmlns:cdr="http://schemas.openxmlformats.org/drawingml/2006/chartDrawing">
    <cdr:from>
      <cdr:x>0.32826</cdr:x>
      <cdr:y>0.52932</cdr:y>
    </cdr:from>
    <cdr:to>
      <cdr:x>0.42492</cdr:x>
      <cdr:y>0.59855</cdr:y>
    </cdr:to>
    <cdr:sp macro="" textlink="">
      <cdr:nvSpPr>
        <cdr:cNvPr id="26" name="Скругленный прямоугольник 25"/>
        <cdr:cNvSpPr/>
      </cdr:nvSpPr>
      <cdr:spPr>
        <a:xfrm xmlns:a="http://schemas.openxmlformats.org/drawingml/2006/main">
          <a:off x="2895978" y="2722586"/>
          <a:ext cx="852755" cy="356087"/>
        </a:xfrm>
        <a:prstGeom xmlns:a="http://schemas.openxmlformats.org/drawingml/2006/main" prst="roundRect">
          <a:avLst/>
        </a:prstGeom>
        <a:noFill xmlns:a="http://schemas.openxmlformats.org/drawingml/2006/main"/>
        <a:ln xmlns:a="http://schemas.openxmlformats.org/drawingml/2006/main" w="19050" cap="flat" cmpd="sng" algn="ctr">
          <a:noFill/>
          <a:prstDash val="solid"/>
        </a:ln>
        <a:effectLst xmlns:a="http://schemas.openxmlformats.org/drawingml/2006/main"/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rtlCol="0" anchor="ctr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ru-RU" sz="1800" b="1" dirty="0" smtClean="0">
              <a:solidFill>
                <a:srgbClr val="002060"/>
              </a:solidFill>
              <a:latin typeface="Calibri"/>
            </a:rPr>
            <a:t>85%</a:t>
          </a:r>
          <a:endParaRPr lang="ru-RU" sz="1800" b="1" dirty="0">
            <a:solidFill>
              <a:srgbClr val="002060"/>
            </a:solidFill>
            <a:latin typeface="Calibri"/>
          </a:endParaRPr>
        </a:p>
      </cdr:txBody>
    </cdr:sp>
  </cdr:relSizeAnchor>
  <cdr:relSizeAnchor xmlns:cdr="http://schemas.openxmlformats.org/drawingml/2006/chartDrawing">
    <cdr:from>
      <cdr:x>0.42058</cdr:x>
      <cdr:y>0.24296</cdr:y>
    </cdr:from>
    <cdr:to>
      <cdr:x>0.55537</cdr:x>
      <cdr:y>0.3036</cdr:y>
    </cdr:to>
    <cdr:sp macro="" textlink="">
      <cdr:nvSpPr>
        <cdr:cNvPr id="27" name="Скругленный прямоугольник 26"/>
        <cdr:cNvSpPr/>
      </cdr:nvSpPr>
      <cdr:spPr>
        <a:xfrm xmlns:a="http://schemas.openxmlformats.org/drawingml/2006/main">
          <a:off x="3710488" y="1249664"/>
          <a:ext cx="1189147" cy="311904"/>
        </a:xfrm>
        <a:prstGeom xmlns:a="http://schemas.openxmlformats.org/drawingml/2006/main" prst="roundRect">
          <a:avLst/>
        </a:prstGeom>
        <a:noFill xmlns:a="http://schemas.openxmlformats.org/drawingml/2006/main"/>
        <a:ln xmlns:a="http://schemas.openxmlformats.org/drawingml/2006/main" w="19050" cap="flat" cmpd="sng" algn="ctr">
          <a:noFill/>
          <a:prstDash val="solid"/>
        </a:ln>
        <a:effectLst xmlns:a="http://schemas.openxmlformats.org/drawingml/2006/main"/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rtlCol="0" anchor="ctr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ru-RU" sz="1800" b="1" dirty="0" smtClean="0">
              <a:solidFill>
                <a:srgbClr val="002060"/>
              </a:solidFill>
              <a:latin typeface="+mn-lt"/>
            </a:rPr>
            <a:t>390 690</a:t>
          </a:r>
          <a:endParaRPr lang="ru-RU" sz="1800" b="1" dirty="0">
            <a:solidFill>
              <a:srgbClr val="002060"/>
            </a:solidFill>
            <a:latin typeface="+mn-lt"/>
          </a:endParaRPr>
        </a:p>
      </cdr:txBody>
    </cdr:sp>
  </cdr:relSizeAnchor>
  <cdr:relSizeAnchor xmlns:cdr="http://schemas.openxmlformats.org/drawingml/2006/chartDrawing">
    <cdr:from>
      <cdr:x>0.25415</cdr:x>
      <cdr:y>0.12357</cdr:y>
    </cdr:from>
    <cdr:to>
      <cdr:x>0.35081</cdr:x>
      <cdr:y>0.19279</cdr:y>
    </cdr:to>
    <cdr:sp macro="" textlink="">
      <cdr:nvSpPr>
        <cdr:cNvPr id="28" name="Скругленный прямоугольник 27"/>
        <cdr:cNvSpPr/>
      </cdr:nvSpPr>
      <cdr:spPr>
        <a:xfrm xmlns:a="http://schemas.openxmlformats.org/drawingml/2006/main">
          <a:off x="2242203" y="635587"/>
          <a:ext cx="852755" cy="356036"/>
        </a:xfrm>
        <a:prstGeom xmlns:a="http://schemas.openxmlformats.org/drawingml/2006/main" prst="roundRect">
          <a:avLst/>
        </a:prstGeom>
        <a:noFill xmlns:a="http://schemas.openxmlformats.org/drawingml/2006/main"/>
        <a:ln xmlns:a="http://schemas.openxmlformats.org/drawingml/2006/main" w="19050" cap="flat" cmpd="sng" algn="ctr">
          <a:noFill/>
          <a:prstDash val="solid"/>
        </a:ln>
        <a:effectLst xmlns:a="http://schemas.openxmlformats.org/drawingml/2006/main"/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rtlCol="0" anchor="ctr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ru-RU" sz="1800" b="1" dirty="0" smtClean="0">
              <a:solidFill>
                <a:srgbClr val="002060"/>
              </a:solidFill>
              <a:latin typeface="Calibri"/>
            </a:rPr>
            <a:t>+11%</a:t>
          </a:r>
          <a:endParaRPr lang="ru-RU" sz="1800" b="1" dirty="0">
            <a:solidFill>
              <a:srgbClr val="002060"/>
            </a:solidFill>
            <a:latin typeface="Calibri"/>
          </a:endParaRPr>
        </a:p>
      </cdr:txBody>
    </cdr:sp>
  </cdr:relSizeAnchor>
  <cdr:relSizeAnchor xmlns:cdr="http://schemas.openxmlformats.org/drawingml/2006/chartDrawing">
    <cdr:from>
      <cdr:x>0.55426</cdr:x>
      <cdr:y>0.658</cdr:y>
    </cdr:from>
    <cdr:to>
      <cdr:x>0.68905</cdr:x>
      <cdr:y>0.71864</cdr:y>
    </cdr:to>
    <cdr:sp macro="" textlink="">
      <cdr:nvSpPr>
        <cdr:cNvPr id="29" name="Скругленный прямоугольник 28"/>
        <cdr:cNvSpPr/>
      </cdr:nvSpPr>
      <cdr:spPr>
        <a:xfrm xmlns:a="http://schemas.openxmlformats.org/drawingml/2006/main">
          <a:off x="4889784" y="3384454"/>
          <a:ext cx="1189146" cy="311905"/>
        </a:xfrm>
        <a:prstGeom xmlns:a="http://schemas.openxmlformats.org/drawingml/2006/main" prst="roundRect">
          <a:avLst/>
        </a:prstGeom>
        <a:noFill xmlns:a="http://schemas.openxmlformats.org/drawingml/2006/main"/>
        <a:ln xmlns:a="http://schemas.openxmlformats.org/drawingml/2006/main" w="19050" cap="flat" cmpd="sng" algn="ctr">
          <a:noFill/>
          <a:prstDash val="solid"/>
        </a:ln>
        <a:effectLst xmlns:a="http://schemas.openxmlformats.org/drawingml/2006/main"/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rtlCol="0" anchor="ctr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ru-RU" sz="1800" b="1" dirty="0" smtClean="0">
              <a:solidFill>
                <a:srgbClr val="FF0000"/>
              </a:solidFill>
              <a:latin typeface="+mn-lt"/>
            </a:rPr>
            <a:t>150 279</a:t>
          </a:r>
          <a:endParaRPr lang="ru-RU" sz="1800" b="1" dirty="0">
            <a:solidFill>
              <a:srgbClr val="FF0000"/>
            </a:solidFill>
            <a:latin typeface="+mn-lt"/>
          </a:endParaRPr>
        </a:p>
      </cdr:txBody>
    </cdr:sp>
  </cdr:relSizeAnchor>
  <cdr:relSizeAnchor xmlns:cdr="http://schemas.openxmlformats.org/drawingml/2006/chartDrawing">
    <cdr:from>
      <cdr:x>0.56764</cdr:x>
      <cdr:y>0.72069</cdr:y>
    </cdr:from>
    <cdr:to>
      <cdr:x>0.66429</cdr:x>
      <cdr:y>0.78991</cdr:y>
    </cdr:to>
    <cdr:sp macro="" textlink="">
      <cdr:nvSpPr>
        <cdr:cNvPr id="30" name="Скругленный прямоугольник 29"/>
        <cdr:cNvSpPr/>
      </cdr:nvSpPr>
      <cdr:spPr>
        <a:xfrm xmlns:a="http://schemas.openxmlformats.org/drawingml/2006/main">
          <a:off x="5007874" y="3706876"/>
          <a:ext cx="852667" cy="356036"/>
        </a:xfrm>
        <a:prstGeom xmlns:a="http://schemas.openxmlformats.org/drawingml/2006/main" prst="roundRect">
          <a:avLst/>
        </a:prstGeom>
        <a:noFill xmlns:a="http://schemas.openxmlformats.org/drawingml/2006/main"/>
        <a:ln xmlns:a="http://schemas.openxmlformats.org/drawingml/2006/main" w="19050" cap="flat" cmpd="sng" algn="ctr">
          <a:noFill/>
          <a:prstDash val="solid"/>
        </a:ln>
        <a:effectLst xmlns:a="http://schemas.openxmlformats.org/drawingml/2006/main"/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rtlCol="0" anchor="ctr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ru-RU" sz="1800" b="1" dirty="0" smtClean="0">
              <a:solidFill>
                <a:srgbClr val="FF0000"/>
              </a:solidFill>
              <a:latin typeface="Calibri"/>
            </a:rPr>
            <a:t>38%</a:t>
          </a:r>
          <a:endParaRPr lang="ru-RU" sz="1800" b="1" dirty="0">
            <a:solidFill>
              <a:srgbClr val="FF0000"/>
            </a:solidFill>
            <a:latin typeface="Calibri"/>
          </a:endParaRPr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0.19589</cdr:x>
      <cdr:y>0.12662</cdr:y>
    </cdr:from>
    <cdr:to>
      <cdr:x>0.33068</cdr:x>
      <cdr:y>0.18726</cdr:y>
    </cdr:to>
    <cdr:sp macro="" textlink="">
      <cdr:nvSpPr>
        <cdr:cNvPr id="2" name="Скругленный прямоугольник 1"/>
        <cdr:cNvSpPr/>
      </cdr:nvSpPr>
      <cdr:spPr>
        <a:xfrm xmlns:a="http://schemas.openxmlformats.org/drawingml/2006/main">
          <a:off x="1728192" y="651280"/>
          <a:ext cx="1189147" cy="311904"/>
        </a:xfrm>
        <a:prstGeom xmlns:a="http://schemas.openxmlformats.org/drawingml/2006/main" prst="roundRect">
          <a:avLst/>
        </a:prstGeom>
        <a:noFill xmlns:a="http://schemas.openxmlformats.org/drawingml/2006/main"/>
        <a:ln xmlns:a="http://schemas.openxmlformats.org/drawingml/2006/main" w="19050" cap="flat" cmpd="sng" algn="ctr">
          <a:noFill/>
          <a:prstDash val="solid"/>
        </a:ln>
        <a:effectLst xmlns:a="http://schemas.openxmlformats.org/drawingml/2006/main"/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rtlCol="0" anchor="ctr"/>
        <a:lstStyle xmlns:a="http://schemas.openxmlformats.org/drawingml/2006/main">
          <a:defPPr>
            <a:defRPr lang="ru-RU"/>
          </a:defPPr>
          <a:lvl1pPr marL="0" algn="l" defTabSz="914400" rtl="0" eaLnBrk="1" latinLnBrk="0" hangingPunct="1">
            <a:defRPr sz="1800" kern="1200">
              <a:solidFill>
                <a:sysClr val="window" lastClr="FFFFFF"/>
              </a:solidFill>
              <a:latin typeface="Gill Sans MT"/>
            </a:defRPr>
          </a:lvl1pPr>
          <a:lvl2pPr marL="457200" algn="l" defTabSz="914400" rtl="0" eaLnBrk="1" latinLnBrk="0" hangingPunct="1">
            <a:defRPr sz="1800" kern="1200">
              <a:solidFill>
                <a:sysClr val="window" lastClr="FFFFFF"/>
              </a:solidFill>
              <a:latin typeface="Gill Sans MT"/>
            </a:defRPr>
          </a:lvl2pPr>
          <a:lvl3pPr marL="914400" algn="l" defTabSz="914400" rtl="0" eaLnBrk="1" latinLnBrk="0" hangingPunct="1">
            <a:defRPr sz="1800" kern="1200">
              <a:solidFill>
                <a:sysClr val="window" lastClr="FFFFFF"/>
              </a:solidFill>
              <a:latin typeface="Gill Sans MT"/>
            </a:defRPr>
          </a:lvl3pPr>
          <a:lvl4pPr marL="1371600" algn="l" defTabSz="914400" rtl="0" eaLnBrk="1" latinLnBrk="0" hangingPunct="1">
            <a:defRPr sz="1800" kern="1200">
              <a:solidFill>
                <a:sysClr val="window" lastClr="FFFFFF"/>
              </a:solidFill>
              <a:latin typeface="Gill Sans MT"/>
            </a:defRPr>
          </a:lvl4pPr>
          <a:lvl5pPr marL="1828800" algn="l" defTabSz="914400" rtl="0" eaLnBrk="1" latinLnBrk="0" hangingPunct="1">
            <a:defRPr sz="1800" kern="1200">
              <a:solidFill>
                <a:sysClr val="window" lastClr="FFFFFF"/>
              </a:solidFill>
              <a:latin typeface="Gill Sans MT"/>
            </a:defRPr>
          </a:lvl5pPr>
          <a:lvl6pPr marL="2286000" algn="l" defTabSz="914400" rtl="0" eaLnBrk="1" latinLnBrk="0" hangingPunct="1">
            <a:defRPr sz="1800" kern="1200">
              <a:solidFill>
                <a:sysClr val="window" lastClr="FFFFFF"/>
              </a:solidFill>
              <a:latin typeface="Gill Sans MT"/>
            </a:defRPr>
          </a:lvl6pPr>
          <a:lvl7pPr marL="2743200" algn="l" defTabSz="914400" rtl="0" eaLnBrk="1" latinLnBrk="0" hangingPunct="1">
            <a:defRPr sz="1800" kern="1200">
              <a:solidFill>
                <a:sysClr val="window" lastClr="FFFFFF"/>
              </a:solidFill>
              <a:latin typeface="Gill Sans MT"/>
            </a:defRPr>
          </a:lvl7pPr>
          <a:lvl8pPr marL="3200400" algn="l" defTabSz="914400" rtl="0" eaLnBrk="1" latinLnBrk="0" hangingPunct="1">
            <a:defRPr sz="1800" kern="1200">
              <a:solidFill>
                <a:sysClr val="window" lastClr="FFFFFF"/>
              </a:solidFill>
              <a:latin typeface="Gill Sans MT"/>
            </a:defRPr>
          </a:lvl8pPr>
          <a:lvl9pPr marL="3657600" algn="l" defTabSz="914400" rtl="0" eaLnBrk="1" latinLnBrk="0" hangingPunct="1">
            <a:defRPr sz="1800" kern="1200">
              <a:solidFill>
                <a:sysClr val="window" lastClr="FFFFFF"/>
              </a:solidFill>
              <a:latin typeface="Gill Sans MT"/>
            </a:defRPr>
          </a:lvl9pPr>
        </a:lstStyle>
        <a:p xmlns:a="http://schemas.openxmlformats.org/drawingml/2006/main">
          <a:pPr algn="ctr"/>
          <a:r>
            <a:rPr lang="ru-RU" sz="1800" b="1" dirty="0" smtClean="0">
              <a:solidFill>
                <a:srgbClr val="002060"/>
              </a:solidFill>
              <a:latin typeface="+mn-lt"/>
            </a:rPr>
            <a:t>383 830</a:t>
          </a:r>
          <a:endParaRPr lang="ru-RU" sz="1800" b="1" dirty="0">
            <a:solidFill>
              <a:srgbClr val="002060"/>
            </a:solidFill>
            <a:latin typeface="+mn-lt"/>
          </a:endParaRPr>
        </a:p>
      </cdr:txBody>
    </cdr:sp>
  </cdr:relSizeAnchor>
  <cdr:relSizeAnchor xmlns:cdr="http://schemas.openxmlformats.org/drawingml/2006/chartDrawing">
    <cdr:from>
      <cdr:x>0.67746</cdr:x>
      <cdr:y>0.75255</cdr:y>
    </cdr:from>
    <cdr:to>
      <cdr:x>0.77411</cdr:x>
      <cdr:y>0.82177</cdr:y>
    </cdr:to>
    <cdr:sp macro="" textlink="">
      <cdr:nvSpPr>
        <cdr:cNvPr id="12" name="Скругленный прямоугольник 11"/>
        <cdr:cNvSpPr/>
      </cdr:nvSpPr>
      <cdr:spPr>
        <a:xfrm xmlns:a="http://schemas.openxmlformats.org/drawingml/2006/main">
          <a:off x="5976664" y="3870762"/>
          <a:ext cx="852667" cy="356036"/>
        </a:xfrm>
        <a:prstGeom xmlns:a="http://schemas.openxmlformats.org/drawingml/2006/main" prst="roundRect">
          <a:avLst/>
        </a:prstGeom>
        <a:noFill xmlns:a="http://schemas.openxmlformats.org/drawingml/2006/main"/>
        <a:ln xmlns:a="http://schemas.openxmlformats.org/drawingml/2006/main" w="19050" cap="flat" cmpd="sng" algn="ctr">
          <a:noFill/>
          <a:prstDash val="solid"/>
        </a:ln>
        <a:effectLst xmlns:a="http://schemas.openxmlformats.org/drawingml/2006/main"/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rtlCol="0" anchor="ctr"/>
        <a:lstStyle xmlns:a="http://schemas.openxmlformats.org/drawingml/2006/main">
          <a:lvl1pPr marL="0" indent="0">
            <a:defRPr sz="1100">
              <a:solidFill>
                <a:sysClr val="window" lastClr="FFFFFF"/>
              </a:solidFill>
              <a:latin typeface="Gill Sans MT"/>
            </a:defRPr>
          </a:lvl1pPr>
          <a:lvl2pPr marL="457200" indent="0">
            <a:defRPr sz="1100">
              <a:solidFill>
                <a:sysClr val="window" lastClr="FFFFFF"/>
              </a:solidFill>
              <a:latin typeface="Gill Sans MT"/>
            </a:defRPr>
          </a:lvl2pPr>
          <a:lvl3pPr marL="914400" indent="0">
            <a:defRPr sz="1100">
              <a:solidFill>
                <a:sysClr val="window" lastClr="FFFFFF"/>
              </a:solidFill>
              <a:latin typeface="Gill Sans MT"/>
            </a:defRPr>
          </a:lvl3pPr>
          <a:lvl4pPr marL="1371600" indent="0">
            <a:defRPr sz="1100">
              <a:solidFill>
                <a:sysClr val="window" lastClr="FFFFFF"/>
              </a:solidFill>
              <a:latin typeface="Gill Sans MT"/>
            </a:defRPr>
          </a:lvl4pPr>
          <a:lvl5pPr marL="1828800" indent="0">
            <a:defRPr sz="1100">
              <a:solidFill>
                <a:sysClr val="window" lastClr="FFFFFF"/>
              </a:solidFill>
              <a:latin typeface="Gill Sans MT"/>
            </a:defRPr>
          </a:lvl5pPr>
          <a:lvl6pPr marL="2286000" indent="0">
            <a:defRPr sz="1100">
              <a:solidFill>
                <a:sysClr val="window" lastClr="FFFFFF"/>
              </a:solidFill>
              <a:latin typeface="Gill Sans MT"/>
            </a:defRPr>
          </a:lvl6pPr>
          <a:lvl7pPr marL="2743200" indent="0">
            <a:defRPr sz="1100">
              <a:solidFill>
                <a:sysClr val="window" lastClr="FFFFFF"/>
              </a:solidFill>
              <a:latin typeface="Gill Sans MT"/>
            </a:defRPr>
          </a:lvl7pPr>
          <a:lvl8pPr marL="3200400" indent="0">
            <a:defRPr sz="1100">
              <a:solidFill>
                <a:sysClr val="window" lastClr="FFFFFF"/>
              </a:solidFill>
              <a:latin typeface="Gill Sans MT"/>
            </a:defRPr>
          </a:lvl8pPr>
          <a:lvl9pPr marL="3657600" indent="0">
            <a:defRPr sz="1100">
              <a:solidFill>
                <a:sysClr val="window" lastClr="FFFFFF"/>
              </a:solidFill>
              <a:latin typeface="Gill Sans MT"/>
            </a:defRPr>
          </a:lvl9pPr>
        </a:lstStyle>
        <a:p xmlns:a="http://schemas.openxmlformats.org/drawingml/2006/main">
          <a:pPr algn="ctr"/>
          <a:r>
            <a:rPr lang="ru-RU" sz="1800" b="1" dirty="0" smtClean="0">
              <a:solidFill>
                <a:srgbClr val="002060"/>
              </a:solidFill>
              <a:latin typeface="Calibri"/>
            </a:rPr>
            <a:t>31%</a:t>
          </a:r>
          <a:endParaRPr lang="ru-RU" sz="1800" b="1" dirty="0">
            <a:solidFill>
              <a:srgbClr val="002060"/>
            </a:solidFill>
            <a:latin typeface="Calibri"/>
          </a:endParaRPr>
        </a:p>
      </cdr:txBody>
    </cdr:sp>
  </cdr:relSizeAnchor>
  <cdr:relSizeAnchor xmlns:cdr="http://schemas.openxmlformats.org/drawingml/2006/chartDrawing">
    <cdr:from>
      <cdr:x>0.21628</cdr:x>
      <cdr:y>0.76733</cdr:y>
    </cdr:from>
    <cdr:to>
      <cdr:x>0.31294</cdr:x>
      <cdr:y>0.83655</cdr:y>
    </cdr:to>
    <cdr:sp macro="" textlink="">
      <cdr:nvSpPr>
        <cdr:cNvPr id="15" name="Скругленный прямоугольник 14"/>
        <cdr:cNvSpPr/>
      </cdr:nvSpPr>
      <cdr:spPr>
        <a:xfrm xmlns:a="http://schemas.openxmlformats.org/drawingml/2006/main">
          <a:off x="1908053" y="3946773"/>
          <a:ext cx="852755" cy="356036"/>
        </a:xfrm>
        <a:prstGeom xmlns:a="http://schemas.openxmlformats.org/drawingml/2006/main" prst="roundRect">
          <a:avLst/>
        </a:prstGeom>
        <a:noFill xmlns:a="http://schemas.openxmlformats.org/drawingml/2006/main"/>
        <a:ln xmlns:a="http://schemas.openxmlformats.org/drawingml/2006/main" w="19050" cap="flat" cmpd="sng" algn="ctr">
          <a:noFill/>
          <a:prstDash val="solid"/>
        </a:ln>
        <a:effectLst xmlns:a="http://schemas.openxmlformats.org/drawingml/2006/main"/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rtlCol="0" anchor="ctr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ru-RU" sz="1800" b="1" dirty="0" smtClean="0">
              <a:solidFill>
                <a:srgbClr val="002060"/>
              </a:solidFill>
              <a:latin typeface="Calibri"/>
            </a:rPr>
            <a:t>37%</a:t>
          </a:r>
          <a:endParaRPr lang="ru-RU" sz="1800" b="1" dirty="0">
            <a:solidFill>
              <a:srgbClr val="002060"/>
            </a:solidFill>
            <a:latin typeface="Calibri"/>
          </a:endParaRPr>
        </a:p>
      </cdr:txBody>
    </cdr:sp>
  </cdr:relSizeAnchor>
  <cdr:relSizeAnchor xmlns:cdr="http://schemas.openxmlformats.org/drawingml/2006/chartDrawing">
    <cdr:from>
      <cdr:x>0.67746</cdr:x>
      <cdr:y>0.40777</cdr:y>
    </cdr:from>
    <cdr:to>
      <cdr:x>0.77412</cdr:x>
      <cdr:y>0.477</cdr:y>
    </cdr:to>
    <cdr:sp macro="" textlink="">
      <cdr:nvSpPr>
        <cdr:cNvPr id="18" name="Скругленный прямоугольник 17"/>
        <cdr:cNvSpPr/>
      </cdr:nvSpPr>
      <cdr:spPr>
        <a:xfrm xmlns:a="http://schemas.openxmlformats.org/drawingml/2006/main">
          <a:off x="5976664" y="2097364"/>
          <a:ext cx="852755" cy="356087"/>
        </a:xfrm>
        <a:prstGeom xmlns:a="http://schemas.openxmlformats.org/drawingml/2006/main" prst="roundRect">
          <a:avLst/>
        </a:prstGeom>
        <a:noFill xmlns:a="http://schemas.openxmlformats.org/drawingml/2006/main"/>
        <a:ln xmlns:a="http://schemas.openxmlformats.org/drawingml/2006/main" w="19050" cap="flat" cmpd="sng" algn="ctr">
          <a:noFill/>
          <a:prstDash val="solid"/>
        </a:ln>
        <a:effectLst xmlns:a="http://schemas.openxmlformats.org/drawingml/2006/main"/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rtlCol="0" anchor="ctr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ru-RU" sz="1800" b="1" dirty="0" smtClean="0">
              <a:solidFill>
                <a:srgbClr val="002060"/>
              </a:solidFill>
              <a:latin typeface="Calibri"/>
            </a:rPr>
            <a:t>69%</a:t>
          </a:r>
          <a:endParaRPr lang="ru-RU" sz="1800" b="1" dirty="0">
            <a:solidFill>
              <a:srgbClr val="002060"/>
            </a:solidFill>
            <a:latin typeface="Calibri"/>
          </a:endParaRPr>
        </a:p>
      </cdr:txBody>
    </cdr:sp>
  </cdr:relSizeAnchor>
  <cdr:relSizeAnchor xmlns:cdr="http://schemas.openxmlformats.org/drawingml/2006/chartDrawing">
    <cdr:from>
      <cdr:x>0.21222</cdr:x>
      <cdr:y>0.43082</cdr:y>
    </cdr:from>
    <cdr:to>
      <cdr:x>0.30888</cdr:x>
      <cdr:y>0.50004</cdr:y>
    </cdr:to>
    <cdr:sp macro="" textlink="">
      <cdr:nvSpPr>
        <cdr:cNvPr id="20" name="Скругленный прямоугольник 19"/>
        <cdr:cNvSpPr/>
      </cdr:nvSpPr>
      <cdr:spPr>
        <a:xfrm xmlns:a="http://schemas.openxmlformats.org/drawingml/2006/main">
          <a:off x="1872208" y="2215930"/>
          <a:ext cx="852755" cy="356035"/>
        </a:xfrm>
        <a:prstGeom xmlns:a="http://schemas.openxmlformats.org/drawingml/2006/main" prst="roundRect">
          <a:avLst/>
        </a:prstGeom>
        <a:noFill xmlns:a="http://schemas.openxmlformats.org/drawingml/2006/main"/>
        <a:ln xmlns:a="http://schemas.openxmlformats.org/drawingml/2006/main" w="19050" cap="flat" cmpd="sng" algn="ctr">
          <a:noFill/>
          <a:prstDash val="solid"/>
        </a:ln>
        <a:effectLst xmlns:a="http://schemas.openxmlformats.org/drawingml/2006/main"/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rtlCol="0" anchor="ctr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ru-RU" sz="1800" b="1" dirty="0" smtClean="0">
              <a:solidFill>
                <a:srgbClr val="002060"/>
              </a:solidFill>
              <a:latin typeface="Calibri"/>
            </a:rPr>
            <a:t>63%</a:t>
          </a:r>
          <a:endParaRPr lang="ru-RU" sz="1800" b="1" dirty="0">
            <a:solidFill>
              <a:srgbClr val="002060"/>
            </a:solidFill>
            <a:latin typeface="Calibri"/>
          </a:endParaRPr>
        </a:p>
      </cdr:txBody>
    </cdr:sp>
  </cdr:relSizeAnchor>
  <cdr:relSizeAnchor xmlns:cdr="http://schemas.openxmlformats.org/drawingml/2006/chartDrawing">
    <cdr:from>
      <cdr:x>0.42444</cdr:x>
      <cdr:y>0.05598</cdr:y>
    </cdr:from>
    <cdr:to>
      <cdr:x>0.5211</cdr:x>
      <cdr:y>0.1252</cdr:y>
    </cdr:to>
    <cdr:sp macro="" textlink="">
      <cdr:nvSpPr>
        <cdr:cNvPr id="14" name="Скругленный прямоугольник 13"/>
        <cdr:cNvSpPr/>
      </cdr:nvSpPr>
      <cdr:spPr>
        <a:xfrm xmlns:a="http://schemas.openxmlformats.org/drawingml/2006/main">
          <a:off x="3744473" y="287914"/>
          <a:ext cx="852755" cy="356036"/>
        </a:xfrm>
        <a:prstGeom xmlns:a="http://schemas.openxmlformats.org/drawingml/2006/main" prst="roundRect">
          <a:avLst/>
        </a:prstGeom>
        <a:noFill xmlns:a="http://schemas.openxmlformats.org/drawingml/2006/main"/>
        <a:ln xmlns:a="http://schemas.openxmlformats.org/drawingml/2006/main" w="19050" cap="flat" cmpd="sng" algn="ctr">
          <a:noFill/>
          <a:prstDash val="solid"/>
        </a:ln>
        <a:effectLst xmlns:a="http://schemas.openxmlformats.org/drawingml/2006/main"/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rtlCol="0" anchor="ctr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ru-RU" sz="1800" b="1" dirty="0" smtClean="0">
              <a:solidFill>
                <a:srgbClr val="002060"/>
              </a:solidFill>
              <a:latin typeface="Calibri"/>
            </a:rPr>
            <a:t>+22%</a:t>
          </a:r>
          <a:endParaRPr lang="ru-RU" sz="1800" b="1" dirty="0">
            <a:solidFill>
              <a:srgbClr val="002060"/>
            </a:solidFill>
            <a:latin typeface="Calibri"/>
          </a:endParaRPr>
        </a:p>
      </cdr:txBody>
    </cdr:sp>
  </cdr:relSizeAnchor>
  <cdr:relSizeAnchor xmlns:cdr="http://schemas.openxmlformats.org/drawingml/2006/chartDrawing">
    <cdr:from>
      <cdr:x>0.43252</cdr:x>
      <cdr:y>0.7408</cdr:y>
    </cdr:from>
    <cdr:to>
      <cdr:x>0.55283</cdr:x>
      <cdr:y>0.81002</cdr:y>
    </cdr:to>
    <cdr:sp macro="" textlink="">
      <cdr:nvSpPr>
        <cdr:cNvPr id="25" name="Скругленный прямоугольник 24"/>
        <cdr:cNvSpPr/>
      </cdr:nvSpPr>
      <cdr:spPr>
        <a:xfrm xmlns:a="http://schemas.openxmlformats.org/drawingml/2006/main">
          <a:off x="3815784" y="3810331"/>
          <a:ext cx="1061399" cy="356036"/>
        </a:xfrm>
        <a:prstGeom xmlns:a="http://schemas.openxmlformats.org/drawingml/2006/main" prst="roundRect">
          <a:avLst/>
        </a:prstGeom>
        <a:noFill xmlns:a="http://schemas.openxmlformats.org/drawingml/2006/main"/>
        <a:ln xmlns:a="http://schemas.openxmlformats.org/drawingml/2006/main" w="19050" cap="flat" cmpd="sng" algn="ctr">
          <a:noFill/>
          <a:prstDash val="solid"/>
        </a:ln>
        <a:effectLst xmlns:a="http://schemas.openxmlformats.org/drawingml/2006/main"/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rtlCol="0" anchor="ctr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ru-RU" sz="1800" b="1" dirty="0" smtClean="0">
              <a:solidFill>
                <a:srgbClr val="002060"/>
              </a:solidFill>
              <a:latin typeface="Calibri"/>
            </a:rPr>
            <a:t>+0,05%</a:t>
          </a:r>
          <a:endParaRPr lang="ru-RU" sz="1800" b="1" dirty="0">
            <a:solidFill>
              <a:srgbClr val="002060"/>
            </a:solidFill>
            <a:latin typeface="Calibri"/>
          </a:endParaRPr>
        </a:p>
      </cdr:txBody>
    </cdr:sp>
  </cdr:relSizeAnchor>
  <cdr:relSizeAnchor xmlns:cdr="http://schemas.openxmlformats.org/drawingml/2006/chartDrawing">
    <cdr:from>
      <cdr:x>0.44034</cdr:x>
      <cdr:y>0.43894</cdr:y>
    </cdr:from>
    <cdr:to>
      <cdr:x>0.537</cdr:x>
      <cdr:y>0.50816</cdr:y>
    </cdr:to>
    <cdr:sp macro="" textlink="">
      <cdr:nvSpPr>
        <cdr:cNvPr id="26" name="Скругленный прямоугольник 25"/>
        <cdr:cNvSpPr/>
      </cdr:nvSpPr>
      <cdr:spPr>
        <a:xfrm xmlns:a="http://schemas.openxmlformats.org/drawingml/2006/main">
          <a:off x="3884812" y="2257684"/>
          <a:ext cx="852755" cy="356036"/>
        </a:xfrm>
        <a:prstGeom xmlns:a="http://schemas.openxmlformats.org/drawingml/2006/main" prst="roundRect">
          <a:avLst/>
        </a:prstGeom>
        <a:noFill xmlns:a="http://schemas.openxmlformats.org/drawingml/2006/main"/>
        <a:ln xmlns:a="http://schemas.openxmlformats.org/drawingml/2006/main" w="19050" cap="flat" cmpd="sng" algn="ctr">
          <a:noFill/>
          <a:prstDash val="solid"/>
        </a:ln>
        <a:effectLst xmlns:a="http://schemas.openxmlformats.org/drawingml/2006/main"/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rtlCol="0" anchor="ctr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ru-RU" sz="1800" b="1" dirty="0" smtClean="0">
              <a:solidFill>
                <a:srgbClr val="002060"/>
              </a:solidFill>
              <a:latin typeface="Calibri"/>
            </a:rPr>
            <a:t>+34%</a:t>
          </a:r>
          <a:endParaRPr lang="ru-RU" sz="1800" b="1" dirty="0">
            <a:solidFill>
              <a:srgbClr val="002060"/>
            </a:solidFill>
            <a:latin typeface="Calibri"/>
          </a:endParaRPr>
        </a:p>
      </cdr:txBody>
    </cdr:sp>
  </cdr:relSizeAnchor>
  <cdr:relSizeAnchor xmlns:cdr="http://schemas.openxmlformats.org/drawingml/2006/chartDrawing">
    <cdr:from>
      <cdr:x>0.66113</cdr:x>
      <cdr:y>0.0004</cdr:y>
    </cdr:from>
    <cdr:to>
      <cdr:x>0.79809</cdr:x>
      <cdr:y>0.0638</cdr:y>
    </cdr:to>
    <cdr:sp macro="" textlink="">
      <cdr:nvSpPr>
        <cdr:cNvPr id="11" name="Скругленный прямоугольник 10"/>
        <cdr:cNvSpPr/>
      </cdr:nvSpPr>
      <cdr:spPr>
        <a:xfrm xmlns:a="http://schemas.openxmlformats.org/drawingml/2006/main">
          <a:off x="5832648" y="2057"/>
          <a:ext cx="1208290" cy="326100"/>
        </a:xfrm>
        <a:prstGeom xmlns:a="http://schemas.openxmlformats.org/drawingml/2006/main" prst="roundRect">
          <a:avLst/>
        </a:prstGeom>
        <a:noFill xmlns:a="http://schemas.openxmlformats.org/drawingml/2006/main"/>
        <a:ln xmlns:a="http://schemas.openxmlformats.org/drawingml/2006/main" w="19050" cap="flat" cmpd="sng" algn="ctr">
          <a:noFill/>
          <a:prstDash val="solid"/>
        </a:ln>
        <a:effectLst xmlns:a="http://schemas.openxmlformats.org/drawingml/2006/main"/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rtlCol="0" anchor="ctr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ru-RU" sz="1800" b="1" dirty="0" smtClean="0">
              <a:solidFill>
                <a:srgbClr val="002060"/>
              </a:solidFill>
              <a:latin typeface="Calibri"/>
            </a:rPr>
            <a:t>466 629</a:t>
          </a:r>
          <a:endParaRPr lang="ru-RU" sz="1800" b="1" dirty="0">
            <a:solidFill>
              <a:srgbClr val="002060"/>
            </a:solidFill>
            <a:latin typeface="Calibri"/>
          </a:endParaRPr>
        </a:p>
      </cdr:txBody>
    </cdr:sp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0.30445</cdr:x>
      <cdr:y>0.76873</cdr:y>
    </cdr:from>
    <cdr:to>
      <cdr:x>0.43924</cdr:x>
      <cdr:y>0.82937</cdr:y>
    </cdr:to>
    <cdr:sp macro="" textlink="">
      <cdr:nvSpPr>
        <cdr:cNvPr id="2" name="Скругленный прямоугольник 1"/>
        <cdr:cNvSpPr/>
      </cdr:nvSpPr>
      <cdr:spPr>
        <a:xfrm xmlns:a="http://schemas.openxmlformats.org/drawingml/2006/main">
          <a:off x="2524267" y="4146927"/>
          <a:ext cx="1117580" cy="327123"/>
        </a:xfrm>
        <a:prstGeom xmlns:a="http://schemas.openxmlformats.org/drawingml/2006/main" prst="roundRect">
          <a:avLst/>
        </a:prstGeom>
        <a:noFill xmlns:a="http://schemas.openxmlformats.org/drawingml/2006/main"/>
        <a:ln xmlns:a="http://schemas.openxmlformats.org/drawingml/2006/main" w="19050" cap="flat" cmpd="sng" algn="ctr">
          <a:noFill/>
          <a:prstDash val="solid"/>
        </a:ln>
        <a:effectLst xmlns:a="http://schemas.openxmlformats.org/drawingml/2006/main"/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rtlCol="0" anchor="ctr"/>
        <a:lstStyle xmlns:a="http://schemas.openxmlformats.org/drawingml/2006/main">
          <a:defPPr>
            <a:defRPr lang="ru-RU"/>
          </a:defPPr>
          <a:lvl1pPr marL="0" algn="l" defTabSz="914400" rtl="0" eaLnBrk="1" latinLnBrk="0" hangingPunct="1">
            <a:defRPr sz="1800" kern="1200">
              <a:solidFill>
                <a:sysClr val="window" lastClr="FFFFFF"/>
              </a:solidFill>
              <a:latin typeface="Gill Sans MT"/>
            </a:defRPr>
          </a:lvl1pPr>
          <a:lvl2pPr marL="457200" algn="l" defTabSz="914400" rtl="0" eaLnBrk="1" latinLnBrk="0" hangingPunct="1">
            <a:defRPr sz="1800" kern="1200">
              <a:solidFill>
                <a:sysClr val="window" lastClr="FFFFFF"/>
              </a:solidFill>
              <a:latin typeface="Gill Sans MT"/>
            </a:defRPr>
          </a:lvl2pPr>
          <a:lvl3pPr marL="914400" algn="l" defTabSz="914400" rtl="0" eaLnBrk="1" latinLnBrk="0" hangingPunct="1">
            <a:defRPr sz="1800" kern="1200">
              <a:solidFill>
                <a:sysClr val="window" lastClr="FFFFFF"/>
              </a:solidFill>
              <a:latin typeface="Gill Sans MT"/>
            </a:defRPr>
          </a:lvl3pPr>
          <a:lvl4pPr marL="1371600" algn="l" defTabSz="914400" rtl="0" eaLnBrk="1" latinLnBrk="0" hangingPunct="1">
            <a:defRPr sz="1800" kern="1200">
              <a:solidFill>
                <a:sysClr val="window" lastClr="FFFFFF"/>
              </a:solidFill>
              <a:latin typeface="Gill Sans MT"/>
            </a:defRPr>
          </a:lvl4pPr>
          <a:lvl5pPr marL="1828800" algn="l" defTabSz="914400" rtl="0" eaLnBrk="1" latinLnBrk="0" hangingPunct="1">
            <a:defRPr sz="1800" kern="1200">
              <a:solidFill>
                <a:sysClr val="window" lastClr="FFFFFF"/>
              </a:solidFill>
              <a:latin typeface="Gill Sans MT"/>
            </a:defRPr>
          </a:lvl5pPr>
          <a:lvl6pPr marL="2286000" algn="l" defTabSz="914400" rtl="0" eaLnBrk="1" latinLnBrk="0" hangingPunct="1">
            <a:defRPr sz="1800" kern="1200">
              <a:solidFill>
                <a:sysClr val="window" lastClr="FFFFFF"/>
              </a:solidFill>
              <a:latin typeface="Gill Sans MT"/>
            </a:defRPr>
          </a:lvl6pPr>
          <a:lvl7pPr marL="2743200" algn="l" defTabSz="914400" rtl="0" eaLnBrk="1" latinLnBrk="0" hangingPunct="1">
            <a:defRPr sz="1800" kern="1200">
              <a:solidFill>
                <a:sysClr val="window" lastClr="FFFFFF"/>
              </a:solidFill>
              <a:latin typeface="Gill Sans MT"/>
            </a:defRPr>
          </a:lvl7pPr>
          <a:lvl8pPr marL="3200400" algn="l" defTabSz="914400" rtl="0" eaLnBrk="1" latinLnBrk="0" hangingPunct="1">
            <a:defRPr sz="1800" kern="1200">
              <a:solidFill>
                <a:sysClr val="window" lastClr="FFFFFF"/>
              </a:solidFill>
              <a:latin typeface="Gill Sans MT"/>
            </a:defRPr>
          </a:lvl8pPr>
          <a:lvl9pPr marL="3657600" algn="l" defTabSz="914400" rtl="0" eaLnBrk="1" latinLnBrk="0" hangingPunct="1">
            <a:defRPr sz="1800" kern="1200">
              <a:solidFill>
                <a:sysClr val="window" lastClr="FFFFFF"/>
              </a:solidFill>
              <a:latin typeface="Gill Sans MT"/>
            </a:defRPr>
          </a:lvl9pPr>
        </a:lstStyle>
        <a:p xmlns:a="http://schemas.openxmlformats.org/drawingml/2006/main">
          <a:pPr algn="ctr"/>
          <a:r>
            <a:rPr lang="ru-RU" sz="18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5 699</a:t>
          </a:r>
          <a:endParaRPr lang="ru-RU" sz="1800" b="1" dirty="0">
            <a:solidFill>
              <a:srgbClr val="00206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  <cdr:relSizeAnchor xmlns:cdr="http://schemas.openxmlformats.org/drawingml/2006/chartDrawing">
    <cdr:from>
      <cdr:x>0.1129</cdr:x>
      <cdr:y>0.15131</cdr:y>
    </cdr:from>
    <cdr:to>
      <cdr:x>0.24986</cdr:x>
      <cdr:y>0.21471</cdr:y>
    </cdr:to>
    <cdr:sp macro="" textlink="">
      <cdr:nvSpPr>
        <cdr:cNvPr id="6" name="Скругленный прямоугольник 5"/>
        <cdr:cNvSpPr/>
      </cdr:nvSpPr>
      <cdr:spPr>
        <a:xfrm xmlns:a="http://schemas.openxmlformats.org/drawingml/2006/main">
          <a:off x="936104" y="816240"/>
          <a:ext cx="1135572" cy="342012"/>
        </a:xfrm>
        <a:prstGeom xmlns:a="http://schemas.openxmlformats.org/drawingml/2006/main" prst="roundRect">
          <a:avLst/>
        </a:prstGeom>
        <a:noFill xmlns:a="http://schemas.openxmlformats.org/drawingml/2006/main"/>
        <a:ln xmlns:a="http://schemas.openxmlformats.org/drawingml/2006/main" w="19050" cap="flat" cmpd="sng" algn="ctr">
          <a:noFill/>
          <a:prstDash val="solid"/>
        </a:ln>
        <a:effectLst xmlns:a="http://schemas.openxmlformats.org/drawingml/2006/main"/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rtlCol="0" anchor="ctr"/>
        <a:lstStyle xmlns:a="http://schemas.openxmlformats.org/drawingml/2006/main">
          <a:lvl1pPr marL="0" indent="0">
            <a:defRPr sz="1100">
              <a:solidFill>
                <a:sysClr val="window" lastClr="FFFFFF"/>
              </a:solidFill>
              <a:latin typeface="Gill Sans MT"/>
            </a:defRPr>
          </a:lvl1pPr>
          <a:lvl2pPr marL="457200" indent="0">
            <a:defRPr sz="1100">
              <a:solidFill>
                <a:sysClr val="window" lastClr="FFFFFF"/>
              </a:solidFill>
              <a:latin typeface="Gill Sans MT"/>
            </a:defRPr>
          </a:lvl2pPr>
          <a:lvl3pPr marL="914400" indent="0">
            <a:defRPr sz="1100">
              <a:solidFill>
                <a:sysClr val="window" lastClr="FFFFFF"/>
              </a:solidFill>
              <a:latin typeface="Gill Sans MT"/>
            </a:defRPr>
          </a:lvl3pPr>
          <a:lvl4pPr marL="1371600" indent="0">
            <a:defRPr sz="1100">
              <a:solidFill>
                <a:sysClr val="window" lastClr="FFFFFF"/>
              </a:solidFill>
              <a:latin typeface="Gill Sans MT"/>
            </a:defRPr>
          </a:lvl4pPr>
          <a:lvl5pPr marL="1828800" indent="0">
            <a:defRPr sz="1100">
              <a:solidFill>
                <a:sysClr val="window" lastClr="FFFFFF"/>
              </a:solidFill>
              <a:latin typeface="Gill Sans MT"/>
            </a:defRPr>
          </a:lvl5pPr>
          <a:lvl6pPr marL="2286000" indent="0">
            <a:defRPr sz="1100">
              <a:solidFill>
                <a:sysClr val="window" lastClr="FFFFFF"/>
              </a:solidFill>
              <a:latin typeface="Gill Sans MT"/>
            </a:defRPr>
          </a:lvl6pPr>
          <a:lvl7pPr marL="2743200" indent="0">
            <a:defRPr sz="1100">
              <a:solidFill>
                <a:sysClr val="window" lastClr="FFFFFF"/>
              </a:solidFill>
              <a:latin typeface="Gill Sans MT"/>
            </a:defRPr>
          </a:lvl7pPr>
          <a:lvl8pPr marL="3200400" indent="0">
            <a:defRPr sz="1100">
              <a:solidFill>
                <a:sysClr val="window" lastClr="FFFFFF"/>
              </a:solidFill>
              <a:latin typeface="Gill Sans MT"/>
            </a:defRPr>
          </a:lvl8pPr>
          <a:lvl9pPr marL="3657600" indent="0">
            <a:defRPr sz="1100">
              <a:solidFill>
                <a:sysClr val="window" lastClr="FFFFFF"/>
              </a:solidFill>
              <a:latin typeface="Gill Sans MT"/>
            </a:defRPr>
          </a:lvl9pPr>
        </a:lstStyle>
        <a:p xmlns:a="http://schemas.openxmlformats.org/drawingml/2006/main">
          <a:pPr algn="ctr"/>
          <a:r>
            <a:rPr lang="ru-RU" sz="18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59 755</a:t>
          </a:r>
          <a:endParaRPr lang="ru-RU" sz="1800" b="1" dirty="0">
            <a:solidFill>
              <a:srgbClr val="00206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  <cdr:relSizeAnchor xmlns:cdr="http://schemas.openxmlformats.org/drawingml/2006/chartDrawing">
    <cdr:from>
      <cdr:x>0</cdr:x>
      <cdr:y>0.76873</cdr:y>
    </cdr:from>
    <cdr:to>
      <cdr:x>0.13479</cdr:x>
      <cdr:y>0.82937</cdr:y>
    </cdr:to>
    <cdr:sp macro="" textlink="">
      <cdr:nvSpPr>
        <cdr:cNvPr id="9" name="Скругленный прямоугольник 8"/>
        <cdr:cNvSpPr/>
      </cdr:nvSpPr>
      <cdr:spPr>
        <a:xfrm xmlns:a="http://schemas.openxmlformats.org/drawingml/2006/main">
          <a:off x="-395536" y="4146927"/>
          <a:ext cx="1117580" cy="327123"/>
        </a:xfrm>
        <a:prstGeom xmlns:a="http://schemas.openxmlformats.org/drawingml/2006/main" prst="roundRect">
          <a:avLst/>
        </a:prstGeom>
        <a:noFill xmlns:a="http://schemas.openxmlformats.org/drawingml/2006/main"/>
        <a:ln xmlns:a="http://schemas.openxmlformats.org/drawingml/2006/main" w="19050" cap="flat" cmpd="sng" algn="ctr">
          <a:noFill/>
          <a:prstDash val="solid"/>
        </a:ln>
        <a:effectLst xmlns:a="http://schemas.openxmlformats.org/drawingml/2006/main"/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rtlCol="0" anchor="ctr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ru-RU" sz="18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6 085</a:t>
          </a:r>
          <a:endParaRPr lang="ru-RU" sz="1800" b="1" dirty="0">
            <a:solidFill>
              <a:srgbClr val="00206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  <cdr:relSizeAnchor xmlns:cdr="http://schemas.openxmlformats.org/drawingml/2006/chartDrawing">
    <cdr:from>
      <cdr:x>0.59063</cdr:x>
      <cdr:y>0.44817</cdr:y>
    </cdr:from>
    <cdr:to>
      <cdr:x>0.72542</cdr:x>
      <cdr:y>0.50881</cdr:y>
    </cdr:to>
    <cdr:sp macro="" textlink="">
      <cdr:nvSpPr>
        <cdr:cNvPr id="10" name="Скругленный прямоугольник 9"/>
        <cdr:cNvSpPr/>
      </cdr:nvSpPr>
      <cdr:spPr>
        <a:xfrm xmlns:a="http://schemas.openxmlformats.org/drawingml/2006/main">
          <a:off x="4897045" y="2417668"/>
          <a:ext cx="1117580" cy="327123"/>
        </a:xfrm>
        <a:prstGeom xmlns:a="http://schemas.openxmlformats.org/drawingml/2006/main" prst="roundRect">
          <a:avLst/>
        </a:prstGeom>
        <a:noFill xmlns:a="http://schemas.openxmlformats.org/drawingml/2006/main"/>
        <a:ln xmlns:a="http://schemas.openxmlformats.org/drawingml/2006/main" w="19050" cap="flat" cmpd="sng" algn="ctr">
          <a:noFill/>
          <a:prstDash val="solid"/>
        </a:ln>
        <a:effectLst xmlns:a="http://schemas.openxmlformats.org/drawingml/2006/main"/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rtlCol="0" anchor="ctr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ru-RU" sz="18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72 095</a:t>
          </a:r>
          <a:endParaRPr lang="ru-RU" sz="1800" b="1" dirty="0">
            <a:solidFill>
              <a:srgbClr val="00206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  <cdr:relSizeAnchor xmlns:cdr="http://schemas.openxmlformats.org/drawingml/2006/chartDrawing">
    <cdr:from>
      <cdr:x>0.43327</cdr:x>
      <cdr:y>0.12485</cdr:y>
    </cdr:from>
    <cdr:to>
      <cdr:x>0.57023</cdr:x>
      <cdr:y>0.18825</cdr:y>
    </cdr:to>
    <cdr:sp macro="" textlink="">
      <cdr:nvSpPr>
        <cdr:cNvPr id="11" name="Скругленный прямоугольник 10"/>
        <cdr:cNvSpPr/>
      </cdr:nvSpPr>
      <cdr:spPr>
        <a:xfrm xmlns:a="http://schemas.openxmlformats.org/drawingml/2006/main">
          <a:off x="3592385" y="673520"/>
          <a:ext cx="1135572" cy="342012"/>
        </a:xfrm>
        <a:prstGeom xmlns:a="http://schemas.openxmlformats.org/drawingml/2006/main" prst="roundRect">
          <a:avLst/>
        </a:prstGeom>
        <a:noFill xmlns:a="http://schemas.openxmlformats.org/drawingml/2006/main"/>
        <a:ln xmlns:a="http://schemas.openxmlformats.org/drawingml/2006/main" w="19050" cap="flat" cmpd="sng" algn="ctr">
          <a:noFill/>
          <a:prstDash val="solid"/>
        </a:ln>
        <a:effectLst xmlns:a="http://schemas.openxmlformats.org/drawingml/2006/main"/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rtlCol="0" anchor="ctr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ru-RU" sz="18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61 256</a:t>
          </a:r>
          <a:endParaRPr lang="ru-RU" sz="1800" b="1" dirty="0">
            <a:solidFill>
              <a:srgbClr val="00206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  <cdr:relSizeAnchor xmlns:cdr="http://schemas.openxmlformats.org/drawingml/2006/chartDrawing">
    <cdr:from>
      <cdr:x>0.74683</cdr:x>
      <cdr:y>0</cdr:y>
    </cdr:from>
    <cdr:to>
      <cdr:x>0.88379</cdr:x>
      <cdr:y>0.0634</cdr:y>
    </cdr:to>
    <cdr:sp macro="" textlink="">
      <cdr:nvSpPr>
        <cdr:cNvPr id="13" name="Скругленный прямоугольник 12"/>
        <cdr:cNvSpPr/>
      </cdr:nvSpPr>
      <cdr:spPr>
        <a:xfrm xmlns:a="http://schemas.openxmlformats.org/drawingml/2006/main">
          <a:off x="6192162" y="-954123"/>
          <a:ext cx="1135572" cy="342012"/>
        </a:xfrm>
        <a:prstGeom xmlns:a="http://schemas.openxmlformats.org/drawingml/2006/main" prst="roundRect">
          <a:avLst/>
        </a:prstGeom>
        <a:noFill xmlns:a="http://schemas.openxmlformats.org/drawingml/2006/main"/>
        <a:ln xmlns:a="http://schemas.openxmlformats.org/drawingml/2006/main" w="19050" cap="flat" cmpd="sng" algn="ctr">
          <a:noFill/>
          <a:prstDash val="solid"/>
        </a:ln>
        <a:effectLst xmlns:a="http://schemas.openxmlformats.org/drawingml/2006/main"/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rtlCol="0" anchor="ctr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ru-RU" sz="18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74 270</a:t>
          </a:r>
          <a:endParaRPr lang="ru-RU" sz="1800" b="1" dirty="0">
            <a:solidFill>
              <a:srgbClr val="00206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  <cdr:relSizeAnchor xmlns:cdr="http://schemas.openxmlformats.org/drawingml/2006/chartDrawing">
    <cdr:from>
      <cdr:x>0.25721</cdr:x>
      <cdr:y>0.0456</cdr:y>
    </cdr:from>
    <cdr:to>
      <cdr:x>0.39417</cdr:x>
      <cdr:y>0.13842</cdr:y>
    </cdr:to>
    <cdr:sp macro="" textlink="">
      <cdr:nvSpPr>
        <cdr:cNvPr id="16" name="Скругленный прямоугольник 15"/>
        <cdr:cNvSpPr/>
      </cdr:nvSpPr>
      <cdr:spPr>
        <a:xfrm xmlns:a="http://schemas.openxmlformats.org/drawingml/2006/main">
          <a:off x="2132558" y="245965"/>
          <a:ext cx="1135572" cy="500719"/>
        </a:xfrm>
        <a:prstGeom xmlns:a="http://schemas.openxmlformats.org/drawingml/2006/main" prst="roundRect">
          <a:avLst/>
        </a:prstGeom>
        <a:noFill xmlns:a="http://schemas.openxmlformats.org/drawingml/2006/main"/>
        <a:ln xmlns:a="http://schemas.openxmlformats.org/drawingml/2006/main" w="19050" cap="flat" cmpd="sng" algn="ctr">
          <a:noFill/>
          <a:prstDash val="solid"/>
        </a:ln>
        <a:effectLst xmlns:a="http://schemas.openxmlformats.org/drawingml/2006/main"/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rtlCol="0" anchor="ctr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ru-RU" sz="1800" b="1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+ 1 501</a:t>
          </a:r>
        </a:p>
        <a:p xmlns:a="http://schemas.openxmlformats.org/drawingml/2006/main">
          <a:pPr algn="ctr"/>
          <a:r>
            <a:rPr lang="ru-RU" sz="1800" b="1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+2,5%</a:t>
          </a:r>
          <a:endParaRPr lang="ru-RU" sz="1800" b="1" dirty="0">
            <a:solidFill>
              <a:srgbClr val="C0000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  <cdr:relSizeAnchor xmlns:cdr="http://schemas.openxmlformats.org/drawingml/2006/chartDrawing">
    <cdr:from>
      <cdr:x>0.57323</cdr:x>
      <cdr:y>0.00282</cdr:y>
    </cdr:from>
    <cdr:to>
      <cdr:x>0.71019</cdr:x>
      <cdr:y>0.09564</cdr:y>
    </cdr:to>
    <cdr:sp macro="" textlink="">
      <cdr:nvSpPr>
        <cdr:cNvPr id="17" name="Скругленный прямоугольник 16"/>
        <cdr:cNvSpPr/>
      </cdr:nvSpPr>
      <cdr:spPr>
        <a:xfrm xmlns:a="http://schemas.openxmlformats.org/drawingml/2006/main">
          <a:off x="4752801" y="15196"/>
          <a:ext cx="1135572" cy="500719"/>
        </a:xfrm>
        <a:prstGeom xmlns:a="http://schemas.openxmlformats.org/drawingml/2006/main" prst="roundRect">
          <a:avLst/>
        </a:prstGeom>
        <a:noFill xmlns:a="http://schemas.openxmlformats.org/drawingml/2006/main"/>
        <a:ln xmlns:a="http://schemas.openxmlformats.org/drawingml/2006/main" w="19050" cap="flat" cmpd="sng" algn="ctr">
          <a:noFill/>
          <a:prstDash val="solid"/>
        </a:ln>
        <a:effectLst xmlns:a="http://schemas.openxmlformats.org/drawingml/2006/main"/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rtlCol="0" anchor="ctr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ru-RU" sz="1800" b="1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+ 13 014</a:t>
          </a:r>
        </a:p>
        <a:p xmlns:a="http://schemas.openxmlformats.org/drawingml/2006/main">
          <a:pPr algn="ctr"/>
          <a:r>
            <a:rPr lang="ru-RU" sz="1800" b="1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+21,2%</a:t>
          </a:r>
          <a:endParaRPr lang="ru-RU" sz="1800" b="1" dirty="0">
            <a:solidFill>
              <a:srgbClr val="C0000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A03EF5F-18C3-4F25-9923-CCB2890A4B7D}" type="datetimeFigureOut">
              <a:rPr lang="ru-RU" smtClean="0"/>
              <a:pPr/>
              <a:t>21.05.2018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3902858-E0CA-4E73-A1EE-47C12F8D764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697718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4B5262-1FC4-426E-9DC1-FE665D5D01F4}" type="slidenum">
              <a:rPr lang="ru-RU" smtClean="0"/>
              <a:pPr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8543493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b="0" i="0" u="none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4B5262-1FC4-426E-9DC1-FE665D5D01F4}" type="slidenum">
              <a:rPr lang="ru-RU" smtClean="0"/>
              <a:pPr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4745460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sz="1200" b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902858-E0CA-4E73-A1EE-47C12F8D7645}" type="slidenum">
              <a:rPr lang="ru-RU" smtClean="0"/>
              <a:pPr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17738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4B5262-1FC4-426E-9DC1-FE665D5D01F4}" type="slidenum">
              <a:rPr lang="ru-RU" smtClean="0"/>
              <a:pPr/>
              <a:t>19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4128570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sz="1200" b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902858-E0CA-4E73-A1EE-47C12F8D7645}" type="slidenum">
              <a:rPr lang="ru-RU" smtClean="0"/>
              <a:pPr/>
              <a:t>23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1778126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4B5262-1FC4-426E-9DC1-FE665D5D01F4}" type="slidenum">
              <a:rPr lang="ru-RU" smtClean="0"/>
              <a:pPr/>
              <a:t>25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3849394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sz="1200" b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902858-E0CA-4E73-A1EE-47C12F8D7645}" type="slidenum">
              <a:rPr lang="ru-RU" smtClean="0"/>
              <a:pPr/>
              <a:t>26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8957869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4B5262-1FC4-426E-9DC1-FE665D5D01F4}" type="slidenum">
              <a:rPr lang="ru-RU" smtClean="0"/>
              <a:pPr/>
              <a:t>27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7386203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b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Бюджет муниципального района и свод бюджетов 12- </a:t>
            </a:r>
            <a:r>
              <a:rPr lang="ru-RU" sz="1200" b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ти</a:t>
            </a:r>
            <a:r>
              <a:rPr lang="ru-RU" sz="1200" b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сельских поселений (без учета межбюджетных трансфертов между этими бюджетами), образуют консолидированный бюджет Зиминского района.</a:t>
            </a:r>
            <a:endParaRPr lang="ru-RU" sz="1200" b="1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ru-RU" sz="1200" b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Исполнение консолидированного бюджета за 2017 год составило:</a:t>
            </a:r>
            <a:endParaRPr lang="ru-RU" sz="1200" b="1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ru-RU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- по доходам 526млн. рублей;</a:t>
            </a:r>
            <a:endParaRPr lang="ru-RU" sz="1200" b="1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>
              <a:buFontTx/>
              <a:buChar char="-"/>
            </a:pPr>
            <a:r>
              <a:rPr lang="ru-RU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по расходам 504 млн. рублей.</a:t>
            </a:r>
            <a:endParaRPr lang="ru-RU" sz="1200" b="1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4B5262-1FC4-426E-9DC1-FE665D5D01F4}" type="slidenum">
              <a:rPr lang="ru-RU" smtClean="0"/>
              <a:pPr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2547549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По итогам 2017 года в консолидированном бюджете 80% всех доходов приходится на уровень муниципального района  и 20 % на уровень поселений.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902858-E0CA-4E73-A1EE-47C12F8D7645}" type="slidenum">
              <a:rPr lang="ru-RU" smtClean="0"/>
              <a:pPr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1060272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902858-E0CA-4E73-A1EE-47C12F8D7645}" type="slidenum">
              <a:rPr lang="ru-RU" smtClean="0"/>
              <a:pPr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945978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sz="1200" b="1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4B5262-1FC4-426E-9DC1-FE665D5D01F4}" type="slidenum">
              <a:rPr lang="ru-RU" smtClean="0"/>
              <a:pPr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26070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902858-E0CA-4E73-A1EE-47C12F8D7645}" type="slidenum">
              <a:rPr lang="ru-RU" smtClean="0"/>
              <a:pPr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5076508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4B5262-1FC4-426E-9DC1-FE665D5D01F4}" type="slidenum">
              <a:rPr lang="ru-RU" smtClean="0"/>
              <a:pPr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7741708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902858-E0CA-4E73-A1EE-47C12F8D7645}" type="slidenum">
              <a:rPr lang="ru-RU" smtClean="0"/>
              <a:pPr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5846363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902858-E0CA-4E73-A1EE-47C12F8D7645}" type="slidenum">
              <a:rPr lang="ru-RU" smtClean="0"/>
              <a:pPr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5607976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1219200" y="3886200"/>
            <a:ext cx="6858000" cy="990600"/>
          </a:xfrm>
        </p:spPr>
        <p:txBody>
          <a:bodyPr anchor="t" anchorCtr="0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19200" y="5124450"/>
            <a:ext cx="6858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>
            <a:lvl1pPr>
              <a:defRPr sz="1400"/>
            </a:lvl1pPr>
          </a:lstStyle>
          <a:p>
            <a:fld id="{50B3B4B6-B052-4A66-9ABB-D033D39A0040}" type="datetime1">
              <a:rPr lang="ru-RU" smtClean="0"/>
              <a:pPr/>
              <a:t>21.05.2018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r>
              <a:rPr lang="ru-RU" smtClean="0"/>
              <a:t>Зиминский район</a:t>
            </a:r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1216152" y="6355080"/>
            <a:ext cx="1219200" cy="365760"/>
          </a:xfrm>
        </p:spPr>
        <p:txBody>
          <a:bodyPr/>
          <a:lstStyle/>
          <a:p>
            <a:fld id="{0E608AD0-3142-4B03-8AAC-B4E8F1CD88C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904875" y="3648075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3" name="Прямоугольник 32"/>
          <p:cNvSpPr/>
          <p:nvPr/>
        </p:nvSpPr>
        <p:spPr>
          <a:xfrm>
            <a:off x="914400" y="5048250"/>
            <a:ext cx="7315200" cy="685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Прямоугольник 21"/>
          <p:cNvSpPr/>
          <p:nvPr/>
        </p:nvSpPr>
        <p:spPr>
          <a:xfrm>
            <a:off x="904875" y="3648075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Прямоугольник 31"/>
          <p:cNvSpPr/>
          <p:nvPr/>
        </p:nvSpPr>
        <p:spPr>
          <a:xfrm>
            <a:off x="914400" y="5048250"/>
            <a:ext cx="228600" cy="6858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EE45FF-A925-4DBB-83B1-1FC659CB85C8}" type="datetime1">
              <a:rPr lang="ru-RU" smtClean="0"/>
              <a:pPr/>
              <a:t>21.05.2018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Зиминский район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608AD0-3142-4B03-8AAC-B4E8F1CD88C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85679B-7727-4585-9539-796A9F0C6446}" type="datetime1">
              <a:rPr lang="ru-RU" smtClean="0"/>
              <a:pPr/>
              <a:t>21.05.2018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Зиминский район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608AD0-3142-4B03-8AAC-B4E8F1CD88C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Равнобедренный треугольник 7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5400000">
            <a:off x="3629607" y="3201952"/>
            <a:ext cx="585216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C0DA5E-5C91-4577-8F2F-EB7B9B1078F2}" type="datetime1">
              <a:rPr lang="ru-RU" smtClean="0"/>
              <a:pPr/>
              <a:t>21.05.2018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Зиминский район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608AD0-3142-4B03-8AAC-B4E8F1CD88C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9200" y="2971800"/>
            <a:ext cx="6858000" cy="1066800"/>
          </a:xfrm>
        </p:spPr>
        <p:txBody>
          <a:bodyPr anchor="t" anchorCtr="0"/>
          <a:lstStyle>
            <a:lvl1pPr algn="r">
              <a:buNone/>
              <a:defRPr sz="3200" b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295400" y="4267200"/>
            <a:ext cx="6781800" cy="1143000"/>
          </a:xfrm>
        </p:spPr>
        <p:txBody>
          <a:bodyPr anchor="t" anchorCtr="0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/>
          <a:p>
            <a:fld id="{231CA066-311F-4B7B-94CC-FC1C594BBBDC}" type="datetime1">
              <a:rPr lang="ru-RU" smtClean="0"/>
              <a:pPr/>
              <a:t>21.05.2018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r>
              <a:rPr lang="ru-RU" smtClean="0"/>
              <a:t>Зиминский район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069848" y="6355080"/>
            <a:ext cx="1520952" cy="365760"/>
          </a:xfrm>
        </p:spPr>
        <p:txBody>
          <a:bodyPr/>
          <a:lstStyle/>
          <a:p>
            <a:fld id="{0E608AD0-3142-4B03-8AAC-B4E8F1CD88C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914400" y="2819400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914400" y="2819400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4F223D-6682-4FAF-BF51-76E53BCDEAC6}" type="datetime1">
              <a:rPr lang="ru-RU" smtClean="0"/>
              <a:pPr/>
              <a:t>21.05.2018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Зиминский район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608AD0-3142-4B03-8AAC-B4E8F1CD88C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632198" y="1216152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85875"/>
            <a:ext cx="4040188" cy="685800"/>
          </a:xfrm>
          <a:noFill/>
          <a:ln>
            <a:noFill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8200" y="1295400"/>
            <a:ext cx="4041775" cy="685800"/>
          </a:xfrm>
          <a:noFill/>
          <a:ln>
            <a:noFill/>
          </a:ln>
        </p:spPr>
        <p:txBody>
          <a:bodyPr lIns="91440" anchor="b" anchorCtr="0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DAE62-FBE4-4A92-9AF0-65D76BB265C7}" type="datetime1">
              <a:rPr lang="ru-RU" smtClean="0"/>
              <a:pPr/>
              <a:t>21.05.2018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Зиминский район</a:t>
            </a: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608AD0-3142-4B03-8AAC-B4E8F1CD88C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648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BB6B2-DBC9-405F-9AD6-00AD305AE2C6}" type="datetime1">
              <a:rPr lang="ru-RU" smtClean="0"/>
              <a:pPr/>
              <a:t>21.05.2018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Зиминский район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608AD0-3142-4B03-8AAC-B4E8F1CD88C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436D09-A4AF-4BFA-9662-D31C892C4D46}" type="datetime1">
              <a:rPr lang="ru-RU" smtClean="0"/>
              <a:pPr/>
              <a:t>21.05.2018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Зиминский район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608AD0-3142-4B03-8AAC-B4E8F1CD88C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24600" y="304800"/>
            <a:ext cx="2514600" cy="838200"/>
          </a:xfrm>
        </p:spPr>
        <p:txBody>
          <a:bodyPr anchor="b" anchorCtr="0">
            <a:noAutofit/>
          </a:bodyPr>
          <a:lstStyle>
            <a:lvl1pPr algn="l">
              <a:buNone/>
              <a:defRPr sz="20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324600" y="1219200"/>
            <a:ext cx="2514600" cy="4843463"/>
          </a:xfrm>
        </p:spPr>
        <p:txBody>
          <a:bodyPr/>
          <a:lstStyle>
            <a:lvl1pPr marL="0" indent="0">
              <a:lnSpc>
                <a:spcPts val="22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9007B3-42E9-42C8-9DB1-47B86CBA83E0}" type="datetime1">
              <a:rPr lang="ru-RU" smtClean="0"/>
              <a:pPr/>
              <a:t>21.05.2018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Зиминский район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608AD0-3142-4B03-8AAC-B4E8F1CD88C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 rot="5400000">
            <a:off x="3160645" y="3324225"/>
            <a:ext cx="603504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Равнобедренный треугольник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Содержимое 11"/>
          <p:cNvSpPr>
            <a:spLocks noGrp="1"/>
          </p:cNvSpPr>
          <p:nvPr>
            <p:ph sz="quarter" idx="1"/>
          </p:nvPr>
        </p:nvSpPr>
        <p:spPr>
          <a:xfrm>
            <a:off x="304800" y="304800"/>
            <a:ext cx="57150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0856"/>
            <a:ext cx="8229600" cy="674688"/>
          </a:xfrm>
          <a:ln>
            <a:solidFill>
              <a:schemeClr val="accent1"/>
            </a:solidFill>
          </a:ln>
        </p:spPr>
        <p:txBody>
          <a:bodyPr lIns="274320" anchor="ctr"/>
          <a:lstStyle>
            <a:lvl1pPr algn="r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1905000"/>
            <a:ext cx="8229600" cy="4270248"/>
          </a:xfrm>
          <a:solidFill>
            <a:schemeClr val="tx1">
              <a:shade val="50000"/>
            </a:schemeClr>
          </a:solidFill>
          <a:ln>
            <a:noFill/>
          </a:ln>
          <a:effectLst/>
        </p:spPr>
        <p:txBody>
          <a:bodyPr/>
          <a:lstStyle>
            <a:lvl1pPr marL="0" indent="0">
              <a:spcBef>
                <a:spcPts val="600"/>
              </a:spcBef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219200"/>
            <a:ext cx="8229600" cy="533400"/>
          </a:xfrm>
        </p:spPr>
        <p:txBody>
          <a:bodyPr anchor="ctr" anchorCtr="0"/>
          <a:lstStyle>
            <a:lvl1pPr marL="0" indent="0" algn="l">
              <a:buFontTx/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8BC9A4-DE84-44C0-A5D8-9810C8B9D4B4}" type="datetime1">
              <a:rPr lang="ru-RU" smtClean="0"/>
              <a:pPr/>
              <a:t>21.05.2018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Зиминский район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608AD0-3142-4B03-8AAC-B4E8F1CD88C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Равнобедренный треугольник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457200" y="500856"/>
            <a:ext cx="182880" cy="68580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90600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219200"/>
            <a:ext cx="8229600" cy="491032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400800" y="6356350"/>
            <a:ext cx="2289048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206CD415-34B0-4014-945C-C9017F3B2E8D}" type="datetime1">
              <a:rPr lang="ru-RU" smtClean="0"/>
              <a:pPr/>
              <a:t>21.05.2018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2898648" y="6356350"/>
            <a:ext cx="3505200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Зиминский район</a:t>
            </a:r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612648" y="6356350"/>
            <a:ext cx="19812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0E608AD0-3142-4B03-8AAC-B4E8F1CD88C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8" name="Прямая соединительная линия 2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Прямая соединительная линия 28"/>
          <p:cNvSpPr>
            <a:spLocks noChangeShapeType="1"/>
          </p:cNvSpPr>
          <p:nvPr/>
        </p:nvSpPr>
        <p:spPr bwMode="auto">
          <a:xfrm>
            <a:off x="457200" y="1143000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Равнобедренный треугольник 9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/>
  <p:txStyles>
    <p:titleStyle>
      <a:lvl1pPr algn="l" rtl="0" eaLnBrk="1" latinLnBrk="0" hangingPunct="1">
        <a:spcBef>
          <a:spcPct val="0"/>
        </a:spcBef>
        <a:buNone/>
        <a:defRPr kumimoji="0" sz="32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6000"/>
        <a:buFont typeface="Wingdings 3"/>
        <a:buChar char="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ts val="500"/>
        </a:spcBef>
        <a:buClr>
          <a:schemeClr val="accent2"/>
        </a:buClr>
        <a:buSzPct val="76000"/>
        <a:buFont typeface="Wingdings 3"/>
        <a:buChar char=""/>
        <a:defRPr kumimoji="0" sz="23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500"/>
        </a:spcBef>
        <a:buClr>
          <a:schemeClr val="bg1">
            <a:shade val="50000"/>
          </a:schemeClr>
        </a:buClr>
        <a:buSzPct val="76000"/>
        <a:buFont typeface="Wingdings 3"/>
        <a:buChar char="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400"/>
        </a:spcBef>
        <a:buClr>
          <a:schemeClr val="accent2">
            <a:shade val="75000"/>
          </a:schemeClr>
        </a:buClr>
        <a:buSzPct val="70000"/>
        <a:buFont typeface="Wingdings"/>
        <a:buChar char="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00"/>
        </a:spcBef>
        <a:buClr>
          <a:schemeClr val="accent2"/>
        </a:buClr>
        <a:buSzPct val="70000"/>
        <a:buFont typeface="Wingdings"/>
        <a:buChar char="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0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1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2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3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4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5.xm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3717032"/>
            <a:ext cx="7560840" cy="1159768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Отчет об исполнении бюджета Зиминского районного муниципального образования</a:t>
            </a:r>
            <a:b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 2017 год</a:t>
            </a: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219200" y="5124450"/>
            <a:ext cx="6858000" cy="876318"/>
          </a:xfrm>
        </p:spPr>
        <p:txBody>
          <a:bodyPr>
            <a:normAutofit/>
          </a:bodyPr>
          <a:lstStyle/>
          <a:p>
            <a:r>
              <a:rPr lang="ru-RU" sz="1800" dirty="0" smtClean="0"/>
              <a:t>Начальник финансового управления  О.В. Дуда</a:t>
            </a:r>
            <a:endParaRPr lang="ru-RU" sz="1800" dirty="0"/>
          </a:p>
        </p:txBody>
      </p:sp>
      <p:pic>
        <p:nvPicPr>
          <p:cNvPr id="4" name="Рисунок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23116" y="260648"/>
            <a:ext cx="1612980" cy="18110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0248" y="35263"/>
            <a:ext cx="8229600" cy="704832"/>
          </a:xfrm>
        </p:spPr>
        <p:txBody>
          <a:bodyPr>
            <a:noAutofit/>
          </a:bodyPr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Структура налоговых доходов бюджета </a:t>
            </a:r>
            <a:r>
              <a:rPr lang="ru-RU" sz="2400" b="1" dirty="0">
                <a:solidFill>
                  <a:schemeClr val="tx1"/>
                </a:solidFill>
              </a:rPr>
              <a:t>за </a:t>
            </a:r>
            <a:r>
              <a:rPr lang="ru-RU" sz="2400" b="1" dirty="0" smtClean="0">
                <a:solidFill>
                  <a:schemeClr val="tx1"/>
                </a:solidFill>
              </a:rPr>
              <a:t>2017 год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323E75-D6D6-49EA-85C5-8FEDF11BFC97}" type="datetime1">
              <a:rPr lang="ru-RU" smtClean="0"/>
              <a:pPr/>
              <a:t>21.05.2018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608AD0-3142-4B03-8AAC-B4E8F1CD88C0}" type="slidenum">
              <a:rPr lang="ru-RU" smtClean="0"/>
              <a:pPr/>
              <a:t>10</a:t>
            </a:fld>
            <a:endParaRPr lang="ru-RU"/>
          </a:p>
        </p:txBody>
      </p:sp>
      <p:graphicFrame>
        <p:nvGraphicFramePr>
          <p:cNvPr id="7" name="Содержимое 4"/>
          <p:cNvGraphicFramePr>
            <a:graphicFrameLocks noGrp="1"/>
          </p:cNvGraphicFramePr>
          <p:nvPr>
            <p:ph sz="half" idx="4294967295"/>
            <p:extLst>
              <p:ext uri="{D42A27DB-BD31-4B8C-83A1-F6EECF244321}">
                <p14:modId xmlns:p14="http://schemas.microsoft.com/office/powerpoint/2010/main" val="1410448621"/>
              </p:ext>
            </p:extLst>
          </p:nvPr>
        </p:nvGraphicFramePr>
        <p:xfrm>
          <a:off x="274288" y="740095"/>
          <a:ext cx="8841468" cy="540059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7545324" y="1196752"/>
            <a:ext cx="129614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тыс.руб</a:t>
            </a:r>
            <a:r>
              <a:rPr lang="ru-RU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endParaRPr lang="ru-RU" sz="1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82422748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704832"/>
          </a:xfrm>
        </p:spPr>
        <p:txBody>
          <a:bodyPr>
            <a:noAutofit/>
          </a:bodyPr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Структура неналоговых доходов бюджета </a:t>
            </a:r>
            <a:r>
              <a:rPr lang="ru-RU" sz="2400" b="1" dirty="0">
                <a:solidFill>
                  <a:schemeClr val="tx1"/>
                </a:solidFill>
              </a:rPr>
              <a:t>за </a:t>
            </a:r>
            <a:r>
              <a:rPr lang="ru-RU" sz="2400" b="1" dirty="0" smtClean="0">
                <a:solidFill>
                  <a:schemeClr val="tx1"/>
                </a:solidFill>
              </a:rPr>
              <a:t>2017 год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323E75-D6D6-49EA-85C5-8FEDF11BFC97}" type="datetime1">
              <a:rPr lang="ru-RU" smtClean="0"/>
              <a:pPr/>
              <a:t>21.05.2018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608AD0-3142-4B03-8AAC-B4E8F1CD88C0}" type="slidenum">
              <a:rPr lang="ru-RU" smtClean="0"/>
              <a:pPr/>
              <a:t>11</a:t>
            </a:fld>
            <a:endParaRPr lang="ru-RU"/>
          </a:p>
        </p:txBody>
      </p:sp>
      <p:graphicFrame>
        <p:nvGraphicFramePr>
          <p:cNvPr id="7" name="Содержимое 4"/>
          <p:cNvGraphicFramePr>
            <a:graphicFrameLocks noGrp="1"/>
          </p:cNvGraphicFramePr>
          <p:nvPr>
            <p:ph sz="half" idx="4294967295"/>
            <p:extLst>
              <p:ext uri="{D42A27DB-BD31-4B8C-83A1-F6EECF244321}">
                <p14:modId xmlns:p14="http://schemas.microsoft.com/office/powerpoint/2010/main" val="1205331460"/>
              </p:ext>
            </p:extLst>
          </p:nvPr>
        </p:nvGraphicFramePr>
        <p:xfrm>
          <a:off x="251520" y="1124763"/>
          <a:ext cx="8892480" cy="540156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8038728" y="857232"/>
            <a:ext cx="129614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тыс.руб</a:t>
            </a:r>
            <a:r>
              <a:rPr lang="ru-RU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endParaRPr lang="ru-RU" sz="1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72090277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Содержимое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69447663"/>
              </p:ext>
            </p:extLst>
          </p:nvPr>
        </p:nvGraphicFramePr>
        <p:xfrm>
          <a:off x="214282" y="1052910"/>
          <a:ext cx="8786874" cy="5590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378FFA-0BD4-45AA-A1B1-F7511C3C856B}" type="datetime1">
              <a:rPr lang="ru-RU" smtClean="0"/>
              <a:pPr/>
              <a:t>21.05.2018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Зиминский район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0F0C1591-7F72-4D0D-8DF6-706D1B5031D6}" type="slidenum">
              <a:rPr lang="ru-RU" smtClean="0"/>
              <a:pPr/>
              <a:t>12</a:t>
            </a:fld>
            <a:endParaRPr lang="ru-RU"/>
          </a:p>
        </p:txBody>
      </p:sp>
      <p:sp>
        <p:nvSpPr>
          <p:cNvPr id="9" name="TextBox 6"/>
          <p:cNvSpPr txBox="1"/>
          <p:nvPr/>
        </p:nvSpPr>
        <p:spPr>
          <a:xfrm>
            <a:off x="7143768" y="5143512"/>
            <a:ext cx="1500198" cy="214314"/>
          </a:xfrm>
          <a:prstGeom prst="rect">
            <a:avLst/>
          </a:prstGeom>
          <a:noFill/>
          <a:ln w="9525" cmpd="sng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TextBox 6"/>
          <p:cNvSpPr txBox="1"/>
          <p:nvPr/>
        </p:nvSpPr>
        <p:spPr>
          <a:xfrm>
            <a:off x="4071934" y="2357430"/>
            <a:ext cx="812353" cy="189158"/>
          </a:xfrm>
          <a:prstGeom prst="rect">
            <a:avLst/>
          </a:prstGeom>
          <a:noFill/>
          <a:ln w="9525" cmpd="sng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sz="16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" name="TextBox 6"/>
          <p:cNvSpPr txBox="1"/>
          <p:nvPr/>
        </p:nvSpPr>
        <p:spPr>
          <a:xfrm>
            <a:off x="6589654" y="4542344"/>
            <a:ext cx="1216448" cy="357190"/>
          </a:xfrm>
          <a:prstGeom prst="rect">
            <a:avLst/>
          </a:prstGeom>
          <a:noFill/>
          <a:ln w="9525" cmpd="sng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+ 4 714</a:t>
            </a:r>
          </a:p>
          <a:p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+ 54,7%</a:t>
            </a:r>
            <a:endParaRPr lang="ru-RU" sz="2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541047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solidFill>
                  <a:schemeClr val="tx1"/>
                </a:solidFill>
              </a:rPr>
              <a:t>Динамика налоговых и неналоговых доходов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7847856" y="714356"/>
            <a:ext cx="129614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тыс.руб</a:t>
            </a:r>
            <a:r>
              <a:rPr lang="ru-RU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endParaRPr lang="ru-RU" sz="1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32" name="Прямая со стрелкой 31"/>
          <p:cNvCxnSpPr/>
          <p:nvPr/>
        </p:nvCxnSpPr>
        <p:spPr>
          <a:xfrm flipH="1" flipV="1">
            <a:off x="2898648" y="3935078"/>
            <a:ext cx="7615" cy="1136261"/>
          </a:xfrm>
          <a:prstGeom prst="straightConnector1">
            <a:avLst/>
          </a:prstGeom>
          <a:ln w="25400" cap="flat" cmpd="sng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 стрелкой 32"/>
          <p:cNvCxnSpPr/>
          <p:nvPr/>
        </p:nvCxnSpPr>
        <p:spPr>
          <a:xfrm flipH="1" flipV="1">
            <a:off x="6607144" y="4327395"/>
            <a:ext cx="12448" cy="1101589"/>
          </a:xfrm>
          <a:prstGeom prst="straightConnector1">
            <a:avLst/>
          </a:prstGeom>
          <a:ln w="25400" cap="flat" cmpd="sng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TextBox 6"/>
          <p:cNvSpPr txBox="1"/>
          <p:nvPr/>
        </p:nvSpPr>
        <p:spPr>
          <a:xfrm>
            <a:off x="3058191" y="4309804"/>
            <a:ext cx="928662" cy="357190"/>
          </a:xfrm>
          <a:prstGeom prst="rect">
            <a:avLst/>
          </a:prstGeom>
          <a:noFill/>
          <a:ln w="9525" cmpd="sng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+3 519</a:t>
            </a:r>
          </a:p>
          <a:p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+8,6%</a:t>
            </a:r>
            <a:endParaRPr lang="ru-RU" sz="2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0" name="TextBox 6"/>
          <p:cNvSpPr txBox="1"/>
          <p:nvPr/>
        </p:nvSpPr>
        <p:spPr>
          <a:xfrm>
            <a:off x="7671323" y="3612604"/>
            <a:ext cx="928662" cy="357190"/>
          </a:xfrm>
          <a:prstGeom prst="rect">
            <a:avLst/>
          </a:prstGeom>
          <a:noFill/>
          <a:ln w="9525" cmpd="sng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57 674</a:t>
            </a:r>
            <a:endParaRPr lang="ru-RU" sz="2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1" name="TextBox 6"/>
          <p:cNvSpPr txBox="1"/>
          <p:nvPr/>
        </p:nvSpPr>
        <p:spPr>
          <a:xfrm>
            <a:off x="7671323" y="5417576"/>
            <a:ext cx="928662" cy="357190"/>
          </a:xfrm>
          <a:prstGeom prst="rect">
            <a:avLst/>
          </a:prstGeom>
          <a:noFill/>
          <a:ln w="9525" cmpd="sng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49 441</a:t>
            </a:r>
            <a:endParaRPr lang="ru-RU" sz="2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42" name="Прямая со стрелкой 41"/>
          <p:cNvCxnSpPr/>
          <p:nvPr/>
        </p:nvCxnSpPr>
        <p:spPr>
          <a:xfrm flipH="1" flipV="1">
            <a:off x="7877423" y="3884701"/>
            <a:ext cx="16444" cy="1527470"/>
          </a:xfrm>
          <a:prstGeom prst="straightConnector1">
            <a:avLst/>
          </a:prstGeom>
          <a:ln w="25400" cap="flat" cmpd="sng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TextBox 6"/>
          <p:cNvSpPr txBox="1"/>
          <p:nvPr/>
        </p:nvSpPr>
        <p:spPr>
          <a:xfrm>
            <a:off x="7895360" y="4272039"/>
            <a:ext cx="1248639" cy="357190"/>
          </a:xfrm>
          <a:prstGeom prst="rect">
            <a:avLst/>
          </a:prstGeom>
          <a:noFill/>
          <a:ln w="9525" cmpd="sng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+ 8 233</a:t>
            </a:r>
          </a:p>
          <a:p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+16,6%</a:t>
            </a:r>
            <a:endParaRPr lang="ru-RU" sz="2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TextBox 6"/>
          <p:cNvSpPr txBox="1"/>
          <p:nvPr/>
        </p:nvSpPr>
        <p:spPr>
          <a:xfrm>
            <a:off x="7835368" y="2044804"/>
            <a:ext cx="928662" cy="357190"/>
          </a:xfrm>
          <a:prstGeom prst="rect">
            <a:avLst/>
          </a:prstGeom>
          <a:noFill/>
          <a:ln w="9525" cmpd="sng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69 907</a:t>
            </a:r>
            <a:endParaRPr lang="ru-RU" sz="2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21" name="Прямая со стрелкой 20"/>
          <p:cNvCxnSpPr/>
          <p:nvPr/>
        </p:nvCxnSpPr>
        <p:spPr>
          <a:xfrm rot="16200000" flipV="1">
            <a:off x="7228232" y="3024951"/>
            <a:ext cx="1285884" cy="1588"/>
          </a:xfrm>
          <a:prstGeom prst="straightConnector1">
            <a:avLst/>
          </a:prstGeom>
          <a:ln w="25400" cap="flat" cmpd="sng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 стрелкой 21"/>
          <p:cNvCxnSpPr/>
          <p:nvPr/>
        </p:nvCxnSpPr>
        <p:spPr>
          <a:xfrm rot="16200000" flipV="1">
            <a:off x="2247297" y="2868588"/>
            <a:ext cx="1285884" cy="1588"/>
          </a:xfrm>
          <a:prstGeom prst="straightConnector1">
            <a:avLst/>
          </a:prstGeom>
          <a:ln w="25400" cap="flat" cmpd="sng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 стрелкой 23"/>
          <p:cNvCxnSpPr/>
          <p:nvPr/>
        </p:nvCxnSpPr>
        <p:spPr>
          <a:xfrm flipV="1">
            <a:off x="6606258" y="2565988"/>
            <a:ext cx="8126" cy="1124208"/>
          </a:xfrm>
          <a:prstGeom prst="straightConnector1">
            <a:avLst/>
          </a:prstGeom>
          <a:ln w="25400" cap="flat" cmpd="sng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6"/>
          <p:cNvSpPr txBox="1"/>
          <p:nvPr/>
        </p:nvSpPr>
        <p:spPr>
          <a:xfrm>
            <a:off x="3058190" y="2644653"/>
            <a:ext cx="1225778" cy="357190"/>
          </a:xfrm>
          <a:prstGeom prst="rect">
            <a:avLst/>
          </a:prstGeom>
          <a:noFill/>
          <a:ln w="9525" cmpd="sng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+ 10 578</a:t>
            </a:r>
          </a:p>
          <a:p>
            <a:r>
              <a:rPr lang="ru-RU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+</a:t>
            </a:r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23,8%</a:t>
            </a:r>
            <a:endParaRPr lang="ru-RU" sz="2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" name="TextBox 6"/>
          <p:cNvSpPr txBox="1"/>
          <p:nvPr/>
        </p:nvSpPr>
        <p:spPr>
          <a:xfrm>
            <a:off x="6678032" y="2686467"/>
            <a:ext cx="1128070" cy="357190"/>
          </a:xfrm>
          <a:prstGeom prst="rect">
            <a:avLst/>
          </a:prstGeom>
          <a:noFill/>
          <a:ln w="9525" cmpd="sng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+ 1 656</a:t>
            </a:r>
          </a:p>
          <a:p>
            <a:r>
              <a:rPr lang="ru-RU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+</a:t>
            </a:r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12,4%</a:t>
            </a:r>
            <a:endParaRPr lang="ru-RU" sz="2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" name="TextBox 6"/>
          <p:cNvSpPr txBox="1"/>
          <p:nvPr/>
        </p:nvSpPr>
        <p:spPr>
          <a:xfrm>
            <a:off x="7921228" y="2672566"/>
            <a:ext cx="1128070" cy="357190"/>
          </a:xfrm>
          <a:prstGeom prst="rect">
            <a:avLst/>
          </a:prstGeom>
          <a:noFill/>
          <a:ln w="9525" cmpd="sng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+ 12 233</a:t>
            </a:r>
          </a:p>
          <a:p>
            <a:r>
              <a:rPr lang="ru-RU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+</a:t>
            </a:r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21,2%</a:t>
            </a:r>
            <a:endParaRPr lang="ru-RU" sz="2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766713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704832"/>
          </a:xfrm>
        </p:spPr>
        <p:txBody>
          <a:bodyPr>
            <a:normAutofit/>
          </a:bodyPr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Безвозмездные поступления в 2017 году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610645-F89B-4178-AB6D-39117E836B37}" type="datetime1">
              <a:rPr lang="ru-RU" smtClean="0"/>
              <a:pPr/>
              <a:t>21.05.2018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dirty="0" smtClean="0"/>
              <a:t>ЗИМИНСКИЙ РАЙОН</a:t>
            </a:r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6ABEB0-49D6-45FC-8D70-7445789BACF1}" type="slidenum">
              <a:rPr lang="ru-RU" smtClean="0"/>
              <a:pPr/>
              <a:t>13</a:t>
            </a:fld>
            <a:endParaRPr lang="ru-RU" dirty="0"/>
          </a:p>
        </p:txBody>
      </p:sp>
      <p:graphicFrame>
        <p:nvGraphicFramePr>
          <p:cNvPr id="7" name="Диаграмма 6"/>
          <p:cNvGraphicFramePr/>
          <p:nvPr>
            <p:extLst>
              <p:ext uri="{D42A27DB-BD31-4B8C-83A1-F6EECF244321}">
                <p14:modId xmlns:p14="http://schemas.microsoft.com/office/powerpoint/2010/main" val="534940042"/>
              </p:ext>
            </p:extLst>
          </p:nvPr>
        </p:nvGraphicFramePr>
        <p:xfrm>
          <a:off x="428596" y="1071546"/>
          <a:ext cx="8352928" cy="40005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75070833"/>
              </p:ext>
            </p:extLst>
          </p:nvPr>
        </p:nvGraphicFramePr>
        <p:xfrm>
          <a:off x="357157" y="4658686"/>
          <a:ext cx="8286810" cy="1737360"/>
        </p:xfrm>
        <a:graphic>
          <a:graphicData uri="http://schemas.openxmlformats.org/drawingml/2006/table">
            <a:tbl>
              <a:tblPr firstRow="1" bandRow="1">
                <a:tableStyleId>{BDBED569-4797-4DF1-A0F4-6AAB3CD982D8}</a:tableStyleId>
              </a:tblPr>
              <a:tblGrid>
                <a:gridCol w="4574883"/>
                <a:gridCol w="1152128"/>
                <a:gridCol w="1053106"/>
                <a:gridCol w="1506693"/>
              </a:tblGrid>
              <a:tr h="583944">
                <a:tc>
                  <a:txBody>
                    <a:bodyPr/>
                    <a:lstStyle/>
                    <a:p>
                      <a:endParaRPr lang="ru-RU" b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0" dirty="0" smtClean="0">
                          <a:solidFill>
                            <a:schemeClr val="tx1"/>
                          </a:solidFill>
                        </a:rPr>
                        <a:t>план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0" dirty="0" smtClean="0">
                          <a:solidFill>
                            <a:schemeClr val="tx1"/>
                          </a:solidFill>
                        </a:rPr>
                        <a:t>факт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0" dirty="0" smtClean="0">
                          <a:solidFill>
                            <a:schemeClr val="tx1"/>
                          </a:solidFill>
                        </a:rPr>
                        <a:t>% исполнения</a:t>
                      </a:r>
                    </a:p>
                  </a:txBody>
                  <a:tcPr/>
                </a:tc>
              </a:tr>
              <a:tr h="338317">
                <a:tc>
                  <a:txBody>
                    <a:bodyPr/>
                    <a:lstStyle/>
                    <a:p>
                      <a:r>
                        <a:rPr lang="ru-RU" b="1" dirty="0" smtClean="0"/>
                        <a:t>БЕЗВОЗМЕЗДНЫЕ ПОСТУПЛЕНИЯ, ВСЕГО</a:t>
                      </a:r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</a:rPr>
                        <a:t>418 614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</a:rPr>
                        <a:t>413 147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</a:rPr>
                        <a:t>98,7</a:t>
                      </a:r>
                    </a:p>
                  </a:txBody>
                  <a:tcPr/>
                </a:tc>
              </a:tr>
              <a:tr h="338317">
                <a:tc>
                  <a:txBody>
                    <a:bodyPr/>
                    <a:lstStyle/>
                    <a:p>
                      <a:r>
                        <a:rPr lang="ru-RU" b="0" dirty="0" smtClean="0"/>
                        <a:t>Целевые средства</a:t>
                      </a:r>
                      <a:endParaRPr lang="ru-RU" b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0" dirty="0" smtClean="0">
                          <a:solidFill>
                            <a:schemeClr val="tx1"/>
                          </a:solidFill>
                        </a:rPr>
                        <a:t>328 512</a:t>
                      </a:r>
                      <a:endParaRPr lang="ru-RU" b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0" dirty="0" smtClean="0">
                          <a:solidFill>
                            <a:schemeClr val="tx1"/>
                          </a:solidFill>
                        </a:rPr>
                        <a:t>323 045</a:t>
                      </a:r>
                      <a:endParaRPr lang="ru-RU" b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0" dirty="0" smtClean="0">
                          <a:solidFill>
                            <a:schemeClr val="tx1"/>
                          </a:solidFill>
                        </a:rPr>
                        <a:t>98,3</a:t>
                      </a:r>
                      <a:endParaRPr lang="ru-RU" b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338317">
                <a:tc>
                  <a:txBody>
                    <a:bodyPr/>
                    <a:lstStyle/>
                    <a:p>
                      <a:r>
                        <a:rPr lang="ru-RU" b="0" dirty="0" smtClean="0"/>
                        <a:t>Финансовая помощь</a:t>
                      </a:r>
                      <a:endParaRPr lang="ru-RU" b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0" dirty="0" smtClean="0">
                          <a:solidFill>
                            <a:schemeClr val="tx1"/>
                          </a:solidFill>
                        </a:rPr>
                        <a:t>90 102</a:t>
                      </a:r>
                      <a:endParaRPr lang="ru-RU" b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0" dirty="0" smtClean="0">
                          <a:solidFill>
                            <a:schemeClr val="tx1"/>
                          </a:solidFill>
                        </a:rPr>
                        <a:t>90 102</a:t>
                      </a:r>
                      <a:endParaRPr lang="ru-RU" b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0" dirty="0" smtClean="0">
                          <a:solidFill>
                            <a:schemeClr val="tx1"/>
                          </a:solidFill>
                        </a:rPr>
                        <a:t>100</a:t>
                      </a:r>
                      <a:endParaRPr lang="ru-RU" b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7215206" y="4143380"/>
            <a:ext cx="129614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тыс.руб</a:t>
            </a:r>
            <a:r>
              <a:rPr lang="ru-RU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endParaRPr lang="ru-RU" sz="1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7402220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35E418-C524-42FA-A6E7-8901859C746A}" type="datetime1">
              <a:rPr lang="ru-RU" smtClean="0"/>
              <a:pPr/>
              <a:t>21.05.2018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608AD0-3142-4B03-8AAC-B4E8F1CD88C0}" type="slidenum">
              <a:rPr lang="ru-RU" smtClean="0"/>
              <a:pPr/>
              <a:t>14</a:t>
            </a:fld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8244408" y="312911"/>
            <a:ext cx="129614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тыс.руб.</a:t>
            </a:r>
            <a:endParaRPr lang="ru-RU" sz="1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468288"/>
          </a:xfrm>
        </p:spPr>
        <p:txBody>
          <a:bodyPr>
            <a:noAutofit/>
          </a:bodyPr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Поступление целевых межбюджетных трансфертов из областного бюджета в 2017 году</a:t>
            </a:r>
            <a:endParaRPr lang="ru-RU" sz="2000" b="1" dirty="0">
              <a:solidFill>
                <a:schemeClr val="tx1"/>
              </a:solidFill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31171793"/>
              </p:ext>
            </p:extLst>
          </p:nvPr>
        </p:nvGraphicFramePr>
        <p:xfrm>
          <a:off x="383169" y="645631"/>
          <a:ext cx="8496944" cy="5743137"/>
        </p:xfrm>
        <a:graphic>
          <a:graphicData uri="http://schemas.openxmlformats.org/drawingml/2006/table">
            <a:tbl>
              <a:tblPr firstRow="1" bandRow="1">
                <a:tableStyleId>{22838BEF-8BB2-4498-84A7-C5851F593DF1}</a:tableStyleId>
              </a:tblPr>
              <a:tblGrid>
                <a:gridCol w="7488832"/>
                <a:gridCol w="1008112"/>
              </a:tblGrid>
              <a:tr h="230984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1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Направление средств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497" marR="9497" marT="9497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1" u="none" strike="noStrik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сумма</a:t>
                      </a:r>
                      <a:endParaRPr lang="ru-RU" sz="1600" b="1" i="0" u="none" strike="noStrik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497" marR="9497" marT="9497" marB="0" anchor="ctr"/>
                </a:tc>
              </a:tr>
              <a:tr h="44180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600" b="1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Субсидии на формирование</a:t>
                      </a:r>
                      <a:r>
                        <a:rPr lang="ru-RU" sz="1600" b="1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районного фонда финансовой поддержки поселений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497" marR="9497" marT="9497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6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64 778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497" marR="9497" marT="9497" marB="0" anchor="ctr"/>
                </a:tc>
              </a:tr>
              <a:tr h="45330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6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Субсидии на комплектование книжных фондов библиотек муниципальных образований Иркутской области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497" marR="9497" marT="9497" marB="0" anchor="ctr"/>
                </a:tc>
                <a:tc>
                  <a:txBody>
                    <a:bodyPr/>
                    <a:lstStyle/>
                    <a:p>
                      <a:pPr algn="r" rtl="0" fontAlgn="t"/>
                      <a:r>
                        <a:rPr lang="ru-RU" sz="16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61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497" marR="9497" marT="9497" marB="0" anchor="ctr"/>
                </a:tc>
              </a:tr>
              <a:tr h="38293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6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Субсидии на создание условий для занятий физической культурой и спортом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497" marR="9497" marT="9497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6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3 484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497" marR="9497" marT="9497" marB="0" anchor="ctr"/>
                </a:tc>
              </a:tr>
              <a:tr h="45330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6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Субсидии на создание условий для повышения энергоэффективности инженерной инфраструктуры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497" marR="9497" marT="9497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6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3 600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497" marR="9497" marT="9497" marB="0" anchor="ctr"/>
                </a:tc>
              </a:tr>
              <a:tr h="45330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6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Субсидии в целях софинансирования расходных обязательств по вопросам местного значения по организации отдыха детей в каникулярное время на оплату стоимости набора продуктов питания в лагерях с дневным пребыванием детей, организованных органами местного самоуправления муниципальных образований Иркутской области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497" marR="9497" marT="9497" marB="0" anchor="ctr"/>
                </a:tc>
                <a:tc>
                  <a:txBody>
                    <a:bodyPr/>
                    <a:lstStyle/>
                    <a:p>
                      <a:pPr algn="r" rtl="0" fontAlgn="t"/>
                      <a:r>
                        <a:rPr lang="ru-RU" sz="16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600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497" marR="9497" marT="9497" marB="0" anchor="ctr"/>
                </a:tc>
              </a:tr>
              <a:tr h="23098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6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Субсидия на реализацию мероприятий перечня проектов народных инициатив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497" marR="9497" marT="9497" marB="0" anchor="ctr"/>
                </a:tc>
                <a:tc>
                  <a:txBody>
                    <a:bodyPr/>
                    <a:lstStyle/>
                    <a:p>
                      <a:pPr algn="r" rtl="0" fontAlgn="t"/>
                      <a:r>
                        <a:rPr lang="ru-RU" sz="16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3 545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497" marR="9497" marT="9497" marB="0" anchor="ctr"/>
                </a:tc>
              </a:tr>
              <a:tr h="23098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6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Субсидии</a:t>
                      </a:r>
                      <a:r>
                        <a:rPr lang="ru-RU" sz="1600" b="1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на софинансирование мероприятий по капитальному ремонту образовательных организаций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497" marR="9497" marT="9497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6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3 677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497" marR="9497" marT="9497" marB="0" anchor="ctr"/>
                </a:tc>
              </a:tr>
              <a:tr h="45330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Субвенция</a:t>
                      </a:r>
                      <a:r>
                        <a:rPr lang="ru-RU" sz="1600" b="1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на</a:t>
                      </a:r>
                      <a:r>
                        <a:rPr lang="ru-RU" sz="16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обеспечение государственных гарантий реализации прав на получение общедоступного и бесплатного образования</a:t>
                      </a:r>
                    </a:p>
                  </a:txBody>
                  <a:tcPr marL="9497" marR="9497" marT="9497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6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229 152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497" marR="9497" marT="9497" marB="0" anchor="ctr"/>
                </a:tc>
              </a:tr>
              <a:tr h="45330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6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Средства на государственную поддержку муниципальных учреждений культуры, лучших  работников муниципальных учреждений культуры, находящихся на территориях сельских поселений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497" marR="9497" marT="9497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6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200</a:t>
                      </a:r>
                    </a:p>
                  </a:txBody>
                  <a:tcPr marL="9497" marR="9497" marT="9497" marB="0" anchor="ctr"/>
                </a:tc>
              </a:tr>
              <a:tr h="45330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6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Средства на выполнение переданных государственных полномочий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497" marR="9497" marT="9497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6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9 224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497" marR="9497" marT="9497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841742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530790"/>
          </a:xfrm>
        </p:spPr>
        <p:txBody>
          <a:bodyPr>
            <a:normAutofit/>
          </a:bodyPr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Доходы бюджета муниципального района за 2017 год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730146-00E7-4513-9EF3-34B26A393A43}" type="datetime1">
              <a:rPr lang="ru-RU" smtClean="0"/>
              <a:pPr/>
              <a:t>21.05.2018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608AD0-3142-4B03-8AAC-B4E8F1CD88C0}" type="slidenum">
              <a:rPr lang="ru-RU" smtClean="0"/>
              <a:pPr/>
              <a:t>15</a:t>
            </a:fld>
            <a:endParaRPr lang="ru-RU"/>
          </a:p>
        </p:txBody>
      </p:sp>
      <p:sp>
        <p:nvSpPr>
          <p:cNvPr id="21" name="TextBox 20"/>
          <p:cNvSpPr txBox="1"/>
          <p:nvPr/>
        </p:nvSpPr>
        <p:spPr>
          <a:xfrm>
            <a:off x="7847856" y="714356"/>
            <a:ext cx="129614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тыс.руб</a:t>
            </a:r>
            <a:r>
              <a:rPr lang="ru-RU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endParaRPr lang="ru-RU" sz="1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12" name="Диаграмма 11"/>
          <p:cNvGraphicFramePr/>
          <p:nvPr>
            <p:extLst>
              <p:ext uri="{D42A27DB-BD31-4B8C-83A1-F6EECF244321}">
                <p14:modId xmlns:p14="http://schemas.microsoft.com/office/powerpoint/2010/main" val="3937570769"/>
              </p:ext>
            </p:extLst>
          </p:nvPr>
        </p:nvGraphicFramePr>
        <p:xfrm>
          <a:off x="107504" y="1214422"/>
          <a:ext cx="8822214" cy="51435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0" name="Левая фигурная скобка 49"/>
          <p:cNvSpPr/>
          <p:nvPr/>
        </p:nvSpPr>
        <p:spPr>
          <a:xfrm rot="10800000">
            <a:off x="2292155" y="4797151"/>
            <a:ext cx="149780" cy="756083"/>
          </a:xfrm>
          <a:prstGeom prst="leftBrace">
            <a:avLst>
              <a:gd name="adj1" fmla="val 8333"/>
              <a:gd name="adj2" fmla="val 50000"/>
            </a:avLst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6" name="Левая фигурная скобка 15"/>
          <p:cNvSpPr/>
          <p:nvPr/>
        </p:nvSpPr>
        <p:spPr>
          <a:xfrm rot="10800000">
            <a:off x="5034744" y="4533264"/>
            <a:ext cx="161270" cy="1008111"/>
          </a:xfrm>
          <a:prstGeom prst="leftBrace">
            <a:avLst>
              <a:gd name="adj1" fmla="val 8333"/>
              <a:gd name="adj2" fmla="val 50000"/>
            </a:avLst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7" name="Левая фигурная скобка 16"/>
          <p:cNvSpPr/>
          <p:nvPr/>
        </p:nvSpPr>
        <p:spPr>
          <a:xfrm rot="10800000">
            <a:off x="7788822" y="4425253"/>
            <a:ext cx="181364" cy="1116123"/>
          </a:xfrm>
          <a:prstGeom prst="leftBrace">
            <a:avLst>
              <a:gd name="adj1" fmla="val 8333"/>
              <a:gd name="adj2" fmla="val 50000"/>
            </a:avLst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8" name="Левая фигурная скобка 17"/>
          <p:cNvSpPr/>
          <p:nvPr/>
        </p:nvSpPr>
        <p:spPr>
          <a:xfrm>
            <a:off x="865708" y="3068960"/>
            <a:ext cx="257000" cy="2133464"/>
          </a:xfrm>
          <a:prstGeom prst="leftBrace">
            <a:avLst>
              <a:gd name="adj1" fmla="val 8333"/>
              <a:gd name="adj2" fmla="val 50000"/>
            </a:avLst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9" name="Левая фигурная скобка 18"/>
          <p:cNvSpPr/>
          <p:nvPr/>
        </p:nvSpPr>
        <p:spPr>
          <a:xfrm>
            <a:off x="3669964" y="2797113"/>
            <a:ext cx="157878" cy="2390395"/>
          </a:xfrm>
          <a:prstGeom prst="leftBrace">
            <a:avLst>
              <a:gd name="adj1" fmla="val 8333"/>
              <a:gd name="adj2" fmla="val 49514"/>
            </a:avLst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2" name="Левая фигурная скобка 21"/>
          <p:cNvSpPr/>
          <p:nvPr/>
        </p:nvSpPr>
        <p:spPr>
          <a:xfrm>
            <a:off x="6351649" y="2221530"/>
            <a:ext cx="267728" cy="2877786"/>
          </a:xfrm>
          <a:prstGeom prst="leftBrace">
            <a:avLst>
              <a:gd name="adj1" fmla="val 8333"/>
              <a:gd name="adj2" fmla="val 49514"/>
            </a:avLst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4803186" y="1397725"/>
            <a:ext cx="1366962" cy="331141"/>
          </a:xfrm>
          <a:prstGeom prst="roundRect">
            <a:avLst/>
          </a:prstGeom>
          <a:noFill/>
          <a:ln w="1905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2000" b="1" dirty="0" smtClean="0">
                <a:solidFill>
                  <a:srgbClr val="002060"/>
                </a:solidFill>
                <a:latin typeface="Calibri"/>
              </a:rPr>
              <a:t>+ 92 364</a:t>
            </a:r>
            <a:endParaRPr lang="ru-RU" sz="2000" b="1" dirty="0">
              <a:solidFill>
                <a:srgbClr val="002060"/>
              </a:solidFill>
              <a:latin typeface="Calibri"/>
            </a:endParaRPr>
          </a:p>
        </p:txBody>
      </p:sp>
      <p:cxnSp>
        <p:nvCxnSpPr>
          <p:cNvPr id="14" name="Прямая со стрелкой 13"/>
          <p:cNvCxnSpPr/>
          <p:nvPr/>
        </p:nvCxnSpPr>
        <p:spPr>
          <a:xfrm flipV="1">
            <a:off x="2105630" y="1988689"/>
            <a:ext cx="1722212" cy="491536"/>
          </a:xfrm>
          <a:prstGeom prst="straightConnector1">
            <a:avLst/>
          </a:prstGeom>
          <a:ln w="3492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/>
          <p:nvPr/>
        </p:nvCxnSpPr>
        <p:spPr>
          <a:xfrm flipV="1">
            <a:off x="5194678" y="2069891"/>
            <a:ext cx="1178555" cy="358196"/>
          </a:xfrm>
          <a:prstGeom prst="straightConnector1">
            <a:avLst/>
          </a:prstGeom>
          <a:ln w="3492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Скругленный прямоугольник 24"/>
          <p:cNvSpPr/>
          <p:nvPr/>
        </p:nvSpPr>
        <p:spPr>
          <a:xfrm>
            <a:off x="2292154" y="4598876"/>
            <a:ext cx="1165125" cy="311904"/>
          </a:xfrm>
          <a:prstGeom prst="roundRect">
            <a:avLst/>
          </a:prstGeom>
          <a:noFill/>
          <a:ln w="1905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800" b="1" dirty="0" smtClean="0">
                <a:solidFill>
                  <a:srgbClr val="FF0000"/>
                </a:solidFill>
                <a:latin typeface="+mn-lt"/>
              </a:rPr>
              <a:t>112 426</a:t>
            </a:r>
            <a:endParaRPr lang="ru-RU" sz="1800" b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-142223" y="3387118"/>
            <a:ext cx="1132710" cy="265304"/>
          </a:xfrm>
          <a:prstGeom prst="roundRect">
            <a:avLst/>
          </a:prstGeom>
          <a:noFill/>
          <a:ln w="1905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800" b="1" dirty="0" smtClean="0">
                <a:solidFill>
                  <a:srgbClr val="002060"/>
                </a:solidFill>
                <a:latin typeface="Calibri"/>
              </a:rPr>
              <a:t>301 101</a:t>
            </a:r>
            <a:endParaRPr lang="ru-RU" sz="1800" b="1" dirty="0">
              <a:solidFill>
                <a:srgbClr val="002060"/>
              </a:solidFill>
              <a:latin typeface="Calibri"/>
            </a:endParaRPr>
          </a:p>
        </p:txBody>
      </p:sp>
      <p:sp>
        <p:nvSpPr>
          <p:cNvPr id="27" name="Скругленный прямоугольник 26"/>
          <p:cNvSpPr/>
          <p:nvPr/>
        </p:nvSpPr>
        <p:spPr>
          <a:xfrm>
            <a:off x="5486667" y="3267206"/>
            <a:ext cx="1132710" cy="265304"/>
          </a:xfrm>
          <a:prstGeom prst="roundRect">
            <a:avLst/>
          </a:prstGeom>
          <a:noFill/>
          <a:ln w="1905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800" b="1" dirty="0" smtClean="0">
                <a:solidFill>
                  <a:srgbClr val="002060"/>
                </a:solidFill>
                <a:latin typeface="Calibri"/>
              </a:rPr>
              <a:t>413 147</a:t>
            </a:r>
            <a:endParaRPr lang="ru-RU" sz="1800" b="1" dirty="0">
              <a:solidFill>
                <a:srgbClr val="002060"/>
              </a:solidFill>
              <a:latin typeface="Calibri"/>
            </a:endParaRPr>
          </a:p>
        </p:txBody>
      </p:sp>
      <p:sp>
        <p:nvSpPr>
          <p:cNvPr id="28" name="Скругленный прямоугольник 27"/>
          <p:cNvSpPr/>
          <p:nvPr/>
        </p:nvSpPr>
        <p:spPr>
          <a:xfrm>
            <a:off x="2710930" y="3535333"/>
            <a:ext cx="1132710" cy="265304"/>
          </a:xfrm>
          <a:prstGeom prst="roundRect">
            <a:avLst/>
          </a:prstGeom>
          <a:noFill/>
          <a:ln w="1905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800" b="1" dirty="0" smtClean="0">
                <a:solidFill>
                  <a:srgbClr val="002060"/>
                </a:solidFill>
                <a:latin typeface="Calibri"/>
              </a:rPr>
              <a:t>333 016</a:t>
            </a:r>
            <a:endParaRPr lang="ru-RU" sz="1800" b="1" dirty="0">
              <a:solidFill>
                <a:srgbClr val="002060"/>
              </a:solidFill>
              <a:latin typeface="Calibri"/>
            </a:endParaRPr>
          </a:p>
        </p:txBody>
      </p:sp>
      <p:sp>
        <p:nvSpPr>
          <p:cNvPr id="29" name="Скругленный прямоугольник 28"/>
          <p:cNvSpPr/>
          <p:nvPr/>
        </p:nvSpPr>
        <p:spPr>
          <a:xfrm>
            <a:off x="2027080" y="1538442"/>
            <a:ext cx="1366962" cy="331141"/>
          </a:xfrm>
          <a:prstGeom prst="roundRect">
            <a:avLst/>
          </a:prstGeom>
          <a:noFill/>
          <a:ln w="1905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2000" b="1" dirty="0" smtClean="0">
                <a:solidFill>
                  <a:srgbClr val="002060"/>
                </a:solidFill>
                <a:latin typeface="Calibri"/>
              </a:rPr>
              <a:t>+ 40 148</a:t>
            </a:r>
            <a:endParaRPr lang="ru-RU" sz="2000" b="1" dirty="0">
              <a:solidFill>
                <a:srgbClr val="002060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5218439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704832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Расходы бюджета за 2017 год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C22510-BFC5-4099-BF8D-DF732632E2F1}" type="datetime1">
              <a:rPr lang="ru-RU" smtClean="0"/>
              <a:pPr/>
              <a:t>21.05.2018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608AD0-3142-4B03-8AAC-B4E8F1CD88C0}" type="slidenum">
              <a:rPr lang="ru-RU" smtClean="0"/>
              <a:pPr/>
              <a:t>16</a:t>
            </a:fld>
            <a:endParaRPr lang="ru-RU"/>
          </a:p>
        </p:txBody>
      </p:sp>
      <p:graphicFrame>
        <p:nvGraphicFramePr>
          <p:cNvPr id="7" name="Диаграмма 6"/>
          <p:cNvGraphicFramePr/>
          <p:nvPr>
            <p:extLst>
              <p:ext uri="{D42A27DB-BD31-4B8C-83A1-F6EECF244321}">
                <p14:modId xmlns:p14="http://schemas.microsoft.com/office/powerpoint/2010/main" val="1191396769"/>
              </p:ext>
            </p:extLst>
          </p:nvPr>
        </p:nvGraphicFramePr>
        <p:xfrm>
          <a:off x="4655840" y="1412776"/>
          <a:ext cx="4236640" cy="47525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8" name="Содержимое 2"/>
          <p:cNvSpPr>
            <a:spLocks noGrp="1"/>
          </p:cNvSpPr>
          <p:nvPr>
            <p:ph sz="half" idx="1"/>
          </p:nvPr>
        </p:nvSpPr>
        <p:spPr>
          <a:xfrm>
            <a:off x="142844" y="1340768"/>
            <a:ext cx="4643470" cy="4785395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b="1" dirty="0" smtClean="0">
                <a:solidFill>
                  <a:srgbClr val="002060"/>
                </a:solidFill>
              </a:rPr>
              <a:t>Расходы бюджета составили 466 629 тыс. руб.</a:t>
            </a:r>
            <a:r>
              <a:rPr lang="ru-RU" dirty="0" smtClean="0">
                <a:solidFill>
                  <a:srgbClr val="002060"/>
                </a:solidFill>
              </a:rPr>
              <a:t>, </a:t>
            </a:r>
          </a:p>
          <a:p>
            <a:pPr marL="0" indent="0" algn="ctr">
              <a:buNone/>
            </a:pPr>
            <a:r>
              <a:rPr lang="ru-RU" sz="2400" dirty="0" smtClean="0">
                <a:solidFill>
                  <a:srgbClr val="002060"/>
                </a:solidFill>
              </a:rPr>
              <a:t>из них:</a:t>
            </a:r>
          </a:p>
          <a:p>
            <a:pPr lvl="0" algn="ctr"/>
            <a:r>
              <a:rPr lang="ru-RU" sz="2400" dirty="0" smtClean="0">
                <a:solidFill>
                  <a:srgbClr val="002060"/>
                </a:solidFill>
              </a:rPr>
              <a:t>на исполнение собственных полномочий - </a:t>
            </a:r>
          </a:p>
          <a:p>
            <a:pPr lvl="0" algn="ctr">
              <a:buNone/>
            </a:pPr>
            <a:r>
              <a:rPr lang="ru-RU" sz="2400" b="1" dirty="0" smtClean="0">
                <a:solidFill>
                  <a:srgbClr val="002060"/>
                </a:solidFill>
              </a:rPr>
              <a:t>     228 450 тыс. руб.</a:t>
            </a:r>
            <a:r>
              <a:rPr lang="ru-RU" sz="2400" dirty="0" smtClean="0">
                <a:solidFill>
                  <a:srgbClr val="002060"/>
                </a:solidFill>
              </a:rPr>
              <a:t> </a:t>
            </a:r>
          </a:p>
          <a:p>
            <a:pPr lvl="0" algn="ctr">
              <a:buNone/>
            </a:pPr>
            <a:endParaRPr lang="ru-RU" sz="2400" dirty="0" smtClean="0">
              <a:solidFill>
                <a:srgbClr val="002060"/>
              </a:solidFill>
            </a:endParaRPr>
          </a:p>
          <a:p>
            <a:pPr lvl="0" algn="ctr"/>
            <a:r>
              <a:rPr lang="ru-RU" sz="2400" dirty="0" smtClean="0">
                <a:solidFill>
                  <a:srgbClr val="002060"/>
                </a:solidFill>
              </a:rPr>
              <a:t>на исполнение передаваемых полномочий - </a:t>
            </a:r>
          </a:p>
          <a:p>
            <a:pPr lvl="0" algn="ctr">
              <a:buNone/>
            </a:pPr>
            <a:r>
              <a:rPr lang="ru-RU" sz="2400" b="1" dirty="0" smtClean="0">
                <a:solidFill>
                  <a:srgbClr val="002060"/>
                </a:solidFill>
              </a:rPr>
              <a:t>    238 179 тыс. руб. </a:t>
            </a:r>
          </a:p>
          <a:p>
            <a:pPr algn="ctr"/>
            <a:endParaRPr lang="ru-RU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3269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66E110-DFC7-4295-8C13-AAFC4E6452DE}" type="datetime1">
              <a:rPr lang="ru-RU" smtClean="0"/>
              <a:pPr/>
              <a:t>21.05.2018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608AD0-3142-4B03-8AAC-B4E8F1CD88C0}" type="slidenum">
              <a:rPr lang="ru-RU" smtClean="0"/>
              <a:pPr/>
              <a:t>17</a:t>
            </a:fld>
            <a:endParaRPr lang="ru-RU"/>
          </a:p>
        </p:txBody>
      </p:sp>
      <p:sp>
        <p:nvSpPr>
          <p:cNvPr id="9" name="TextBox 8"/>
          <p:cNvSpPr txBox="1"/>
          <p:nvPr/>
        </p:nvSpPr>
        <p:spPr>
          <a:xfrm>
            <a:off x="8316416" y="350540"/>
            <a:ext cx="129614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тыс.руб.</a:t>
            </a:r>
            <a:endParaRPr lang="ru-RU" sz="1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88935708"/>
              </p:ext>
            </p:extLst>
          </p:nvPr>
        </p:nvGraphicFramePr>
        <p:xfrm>
          <a:off x="117602" y="628398"/>
          <a:ext cx="8908796" cy="6105542"/>
        </p:xfrm>
        <a:graphic>
          <a:graphicData uri="http://schemas.openxmlformats.org/drawingml/2006/table">
            <a:tbl>
              <a:tblPr>
                <a:tableStyleId>{16D9F66E-5EB9-4882-86FB-DCBF35E3C3E4}</a:tableStyleId>
              </a:tblPr>
              <a:tblGrid>
                <a:gridCol w="7956376"/>
                <a:gridCol w="952420"/>
              </a:tblGrid>
              <a:tr h="447227">
                <a:tc>
                  <a:txBody>
                    <a:bodyPr/>
                    <a:lstStyle/>
                    <a:p>
                      <a:pPr lvl="0"/>
                      <a:r>
                        <a:rPr lang="ru-RU" sz="15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в области производства и оборота этилового спирта, алкогольной и спиртосодержащей продукции</a:t>
                      </a:r>
                      <a:endParaRPr lang="ru-RU" sz="1500" b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436" marR="45436" marT="0" marB="0" anchor="b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kumimoji="0" lang="ru-RU" sz="1500" b="1" kern="1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171</a:t>
                      </a:r>
                      <a:endParaRPr lang="ru-RU" sz="15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44000" marR="108000" marT="9525" marB="0" anchor="ctr"/>
                </a:tc>
              </a:tr>
              <a:tr h="51431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500" b="1" kern="1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kumimoji="0" lang="ru-RU" sz="1500" b="1" kern="1200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ru-RU" sz="1500" b="1" kern="1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 хранению, комплектованию, учету и использованию архивных документов, относящихся к обл. гос. собственности</a:t>
                      </a:r>
                      <a:endParaRPr lang="ru-RU" sz="15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5436" marR="45436" marT="0" marB="0" anchor="b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500" b="1" i="0" u="none" strike="noStrike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453</a:t>
                      </a:r>
                      <a:endParaRPr lang="ru-RU" sz="15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44000" marR="108000" marT="9525" marB="0" anchor="ctr"/>
                </a:tc>
              </a:tr>
              <a:tr h="322870">
                <a:tc>
                  <a:txBody>
                    <a:bodyPr/>
                    <a:lstStyle/>
                    <a:p>
                      <a:r>
                        <a:rPr kumimoji="0" lang="ru-RU" sz="1500" b="1" kern="1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kumimoji="0" lang="ru-RU" sz="1500" b="1" kern="1200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ru-RU" sz="1500" b="1" kern="1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области охраны труда</a:t>
                      </a:r>
                      <a:endParaRPr kumimoji="0" lang="ru-RU" sz="1500" b="1" kern="12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436" marR="45436" marT="0" marB="0" anchor="b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5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605</a:t>
                      </a:r>
                      <a:endParaRPr lang="ru-RU" sz="15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44000" marR="108000" marT="9525" marB="0" anchor="ctr"/>
                </a:tc>
              </a:tr>
              <a:tr h="51431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500" b="1" kern="1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по определению персонального состава и обеспечению деятельности комиссий по делам несовершеннолетних и защите их прав</a:t>
                      </a:r>
                      <a:endParaRPr lang="ru-RU" sz="15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5436" marR="45436" marT="0" marB="0" anchor="b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5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610</a:t>
                      </a:r>
                      <a:endParaRPr lang="ru-RU" sz="15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44000" marR="108000" marT="9525" marB="0" anchor="ctr"/>
                </a:tc>
              </a:tr>
              <a:tr h="3228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500" b="1" kern="1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по осуществлению деятельности административных комиссий</a:t>
                      </a:r>
                      <a:endParaRPr lang="ru-RU" sz="15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5436" marR="45436" marT="0" marB="0" anchor="b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5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605</a:t>
                      </a:r>
                      <a:endParaRPr lang="ru-RU" sz="15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44000" marR="108000" marT="9525" marB="0" anchor="ctr"/>
                </a:tc>
              </a:tr>
              <a:tr h="102862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500" b="1" kern="1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по определению перечня должностных лиц органов местного самоуправления, уполномоченных составлять протоколы об административных правонарушениях, предусмотренных отдельными законами Иркутской области об административной ответственности</a:t>
                      </a:r>
                      <a:endParaRPr lang="ru-RU" sz="15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5436" marR="45436" marT="0" marB="0" anchor="b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5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15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44000" marR="108000" marT="9525" marB="0" anchor="ctr"/>
                </a:tc>
              </a:tr>
              <a:tr h="51431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500" b="1" kern="1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по предоставлению гражданам субсидий на оплату жилых помещений и коммунальных услуг</a:t>
                      </a:r>
                      <a:endParaRPr kumimoji="0" lang="ru-RU" sz="1500" b="1" kern="12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436" marR="45436" marT="0" marB="0" anchor="b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5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3 961</a:t>
                      </a:r>
                      <a:endParaRPr lang="ru-RU" sz="15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44000" marR="108000" marT="9525" marB="0" anchor="ctr"/>
                </a:tc>
              </a:tr>
              <a:tr h="77146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500" b="1" kern="1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обеспечение государственных гарантий реализации прав на получение общедоступного и бесплатного дошкольного образования в муниципальных дошкольных образовательных организациях</a:t>
                      </a:r>
                      <a:endParaRPr kumimoji="0" lang="ru-RU" sz="1500" b="1" kern="12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436" marR="45436" marT="0" marB="0" anchor="b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5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42 356</a:t>
                      </a:r>
                      <a:endParaRPr lang="ru-RU" sz="15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44000" marR="108000" marT="9525" marB="0" anchor="ctr"/>
                </a:tc>
              </a:tr>
              <a:tr h="51431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500" b="1" kern="1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обеспечение государственных гарантий прав граждан на получение общедоступного и бесплатного образования</a:t>
                      </a:r>
                      <a:endParaRPr kumimoji="0" lang="ru-RU" sz="1500" b="1" kern="12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436" marR="45436" marT="0" marB="0" anchor="b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5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186 796</a:t>
                      </a:r>
                      <a:endParaRPr lang="ru-RU" sz="15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44000" marR="108000" marT="9525" marB="0" anchor="ctr"/>
                </a:tc>
              </a:tr>
              <a:tr h="3228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500" b="1" kern="1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по предоставлению мер социальной поддержки многодетным и малоимущим семьям</a:t>
                      </a:r>
                      <a:endParaRPr lang="ru-RU" sz="15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5436" marR="45436" marT="0" marB="0" anchor="b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5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2 374</a:t>
                      </a:r>
                      <a:endParaRPr lang="ru-RU" sz="15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44000" marR="108000" marT="9525" marB="0" anchor="ctr"/>
                </a:tc>
              </a:tr>
              <a:tr h="51431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500" b="1" kern="1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по составлению списков кандидатов в присяжные заседатели федеральных судов общей юрисдикции в РФ</a:t>
                      </a:r>
                      <a:endParaRPr lang="ru-RU" sz="15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5436" marR="45436" marT="0" marB="0" anchor="b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5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5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44000" marR="108000" marT="9525" marB="0" anchor="ctr"/>
                </a:tc>
              </a:tr>
              <a:tr h="306233">
                <a:tc>
                  <a:txBody>
                    <a:bodyPr/>
                    <a:lstStyle/>
                    <a:p>
                      <a:r>
                        <a:rPr kumimoji="0" lang="ru-RU" sz="1500" b="1" kern="1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в</a:t>
                      </a:r>
                      <a:r>
                        <a:rPr kumimoji="0" lang="ru-RU" sz="1500" b="1" kern="1200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сфере обращения с безнадзорными собаками и кошками</a:t>
                      </a:r>
                      <a:endParaRPr kumimoji="0" lang="ru-RU" sz="1500" b="1" kern="12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436" marR="45436" marT="0" marB="0" anchor="b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5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241</a:t>
                      </a:r>
                      <a:endParaRPr lang="ru-RU" sz="15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44000" marR="108000" marT="9525" marB="0" anchor="ctr"/>
                </a:tc>
              </a:tr>
            </a:tbl>
          </a:graphicData>
        </a:graphic>
      </p:graphicFrame>
      <p:sp>
        <p:nvSpPr>
          <p:cNvPr id="13" name="Заголовок 1"/>
          <p:cNvSpPr txBox="1">
            <a:spLocks/>
          </p:cNvSpPr>
          <p:nvPr/>
        </p:nvSpPr>
        <p:spPr>
          <a:xfrm>
            <a:off x="457200" y="152400"/>
            <a:ext cx="8229600" cy="396280"/>
          </a:xfrm>
          <a:prstGeom prst="rect">
            <a:avLst/>
          </a:prstGeom>
        </p:spPr>
        <p:txBody>
          <a:bodyPr>
            <a:normAutofit fontScale="77500" lnSpcReduction="20000"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32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Расходы на исполнение государственных полномочий за 2017 год</a:t>
            </a:r>
            <a:endParaRPr lang="ru-RU" sz="24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53911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704832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Расходы бюджета за 2017 год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C22510-BFC5-4099-BF8D-DF732632E2F1}" type="datetime1">
              <a:rPr lang="ru-RU" smtClean="0"/>
              <a:pPr/>
              <a:t>21.05.2018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608AD0-3142-4B03-8AAC-B4E8F1CD88C0}" type="slidenum">
              <a:rPr lang="ru-RU" smtClean="0"/>
              <a:pPr/>
              <a:t>18</a:t>
            </a:fld>
            <a:endParaRPr lang="ru-RU"/>
          </a:p>
        </p:txBody>
      </p:sp>
      <p:graphicFrame>
        <p:nvGraphicFramePr>
          <p:cNvPr id="7" name="Диаграмма 6"/>
          <p:cNvGraphicFramePr/>
          <p:nvPr>
            <p:extLst>
              <p:ext uri="{D42A27DB-BD31-4B8C-83A1-F6EECF244321}">
                <p14:modId xmlns:p14="http://schemas.microsoft.com/office/powerpoint/2010/main" val="1854701387"/>
              </p:ext>
            </p:extLst>
          </p:nvPr>
        </p:nvGraphicFramePr>
        <p:xfrm>
          <a:off x="971600" y="1412776"/>
          <a:ext cx="7920880" cy="47525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9" name="Скругленный прямоугольник 8"/>
          <p:cNvSpPr/>
          <p:nvPr/>
        </p:nvSpPr>
        <p:spPr>
          <a:xfrm>
            <a:off x="3925507" y="2924944"/>
            <a:ext cx="1292985" cy="356035"/>
          </a:xfrm>
          <a:prstGeom prst="roundRect">
            <a:avLst/>
          </a:prstGeom>
          <a:noFill/>
          <a:ln w="1905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800" b="1" dirty="0" smtClean="0">
                <a:solidFill>
                  <a:srgbClr val="0000FF"/>
                </a:solidFill>
                <a:latin typeface="Calibri"/>
              </a:rPr>
              <a:t>43 763</a:t>
            </a:r>
            <a:endParaRPr lang="ru-RU" sz="1800" b="1" dirty="0">
              <a:solidFill>
                <a:srgbClr val="0000FF"/>
              </a:solidFill>
              <a:latin typeface="Calibri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5508104" y="3645024"/>
            <a:ext cx="1292985" cy="356035"/>
          </a:xfrm>
          <a:prstGeom prst="roundRect">
            <a:avLst/>
          </a:prstGeom>
          <a:noFill/>
          <a:ln w="1905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800" b="1" dirty="0" smtClean="0">
                <a:solidFill>
                  <a:srgbClr val="0000FF"/>
                </a:solidFill>
                <a:latin typeface="Calibri"/>
              </a:rPr>
              <a:t>422 866</a:t>
            </a:r>
            <a:endParaRPr lang="ru-RU" sz="1800" b="1" dirty="0">
              <a:solidFill>
                <a:srgbClr val="0000FF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7616341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761382958"/>
              </p:ext>
            </p:extLst>
          </p:nvPr>
        </p:nvGraphicFramePr>
        <p:xfrm>
          <a:off x="325817" y="1091189"/>
          <a:ext cx="8494655" cy="4793308"/>
        </p:xfrm>
        <a:graphic>
          <a:graphicData uri="http://schemas.openxmlformats.org/drawingml/2006/table">
            <a:tbl>
              <a:tblPr firstRow="1" firstCol="1" bandRow="1">
                <a:tableStyleId>{D7AC3CCA-C797-4891-BE02-D94E43425B78}</a:tableStyleId>
              </a:tblPr>
              <a:tblGrid>
                <a:gridCol w="5254295"/>
                <a:gridCol w="936104"/>
                <a:gridCol w="1008112"/>
                <a:gridCol w="1296144"/>
              </a:tblGrid>
              <a:tr h="62001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Наименование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План</a:t>
                      </a:r>
                      <a:endParaRPr lang="ru-RU" sz="1600" dirty="0"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5436" marR="4543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Факт</a:t>
                      </a:r>
                    </a:p>
                  </a:txBody>
                  <a:tcPr marL="45436" marR="4543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% исполнения</a:t>
                      </a:r>
                      <a:endParaRPr lang="ru-RU" sz="1600" dirty="0"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5436" marR="45436" marT="0" marB="0" anchor="ctr"/>
                </a:tc>
              </a:tr>
              <a:tr h="17378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ВСЕГО:</a:t>
                      </a:r>
                      <a:endParaRPr lang="ru-RU" sz="1600" b="1" dirty="0"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46 949</a:t>
                      </a:r>
                      <a:endParaRPr lang="ru-RU" sz="1600" b="1" dirty="0"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43 763</a:t>
                      </a:r>
                      <a:endParaRPr lang="ru-RU" sz="1600" b="1" dirty="0"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600" b="1" i="0" u="none" strike="noStrike" dirty="0" smtClean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93,2</a:t>
                      </a:r>
                      <a:endParaRPr lang="ru-RU" sz="1600" b="1" i="0" u="none" strike="noStrike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0" marB="0" anchor="ctr"/>
                </a:tc>
              </a:tr>
              <a:tr h="181398"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Обеспечение деятельности органов местного самоуправления муниципального образования Зиминского района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6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34 635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6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33 509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6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96,7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0" marB="0" anchor="ctr"/>
                </a:tc>
              </a:tr>
              <a:tr h="279000"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Резервные</a:t>
                      </a:r>
                      <a:r>
                        <a:rPr lang="ru-RU" sz="1600" b="1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фонды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6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200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6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90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0" marB="0" anchor="ctr"/>
                </a:tc>
              </a:tr>
              <a:tr h="331328"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Муниципальные</a:t>
                      </a:r>
                      <a:r>
                        <a:rPr lang="ru-RU" sz="1600" b="1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пенсии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6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3 623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6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3 616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99,8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0" marB="0" anchor="ctr"/>
                </a:tc>
              </a:tr>
              <a:tr h="331328"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Выплаты почетным гражданам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6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108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6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107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99,1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0" marB="0" anchor="ctr"/>
                </a:tc>
              </a:tr>
              <a:tr h="528346"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Премирование физических лиц за достижения в области культуры, искусства, образования, науки, в иных областях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6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158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6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133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84,2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0" marB="0" anchor="ctr"/>
                </a:tc>
              </a:tr>
              <a:tr h="347668"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Предоставление гражданам субсидии на оплату жилых помещений и коммунальных услуг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6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4 070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6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3 693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90,7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0" marB="0" anchor="ctr"/>
                </a:tc>
              </a:tr>
              <a:tr h="327286"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Предоставление социальной</a:t>
                      </a:r>
                      <a:r>
                        <a:rPr lang="ru-RU" sz="1600" b="1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поддержки многодетным и малоимущим семьям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6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3 903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6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2 374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60,8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0" marB="0" anchor="ctr"/>
                </a:tc>
              </a:tr>
              <a:tr h="331328"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Осуществление полномочий в сфере</a:t>
                      </a:r>
                      <a:r>
                        <a:rPr lang="ru-RU" sz="1600" b="1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обращения с безнадзорными собаками и кошками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6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241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6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241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100,0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0" marB="0" anchor="ctr"/>
                </a:tc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7452320" y="660758"/>
            <a:ext cx="149053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dirty="0"/>
              <a:t>(тыс. рублей)</a:t>
            </a:r>
            <a:endParaRPr lang="ru-RU" dirty="0">
              <a:ea typeface="Times New Roman"/>
            </a:endParaRPr>
          </a:p>
        </p:txBody>
      </p:sp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42844" y="142852"/>
            <a:ext cx="8658196" cy="419080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Непрограммные расходы в 2017 году</a:t>
            </a:r>
            <a:endParaRPr lang="ru-RU" sz="28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8262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457200" y="1219200"/>
            <a:ext cx="8507288" cy="4937760"/>
          </a:xfrm>
        </p:spPr>
        <p:txBody>
          <a:bodyPr>
            <a:normAutofit/>
          </a:bodyPr>
          <a:lstStyle/>
          <a:p>
            <a:pPr lvl="0"/>
            <a:endParaRPr lang="ru-RU" sz="2000" dirty="0" smtClean="0"/>
          </a:p>
          <a:p>
            <a:pPr lvl="0"/>
            <a:endParaRPr lang="ru-RU" sz="2000" dirty="0" smtClean="0"/>
          </a:p>
          <a:p>
            <a:pPr lvl="0"/>
            <a:endParaRPr lang="ru-RU" sz="2000" dirty="0" smtClean="0"/>
          </a:p>
          <a:p>
            <a:pPr lvl="0"/>
            <a:endParaRPr lang="ru-RU" sz="2000" dirty="0" smtClean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378FFA-0BD4-45AA-A1B1-F7511C3C856B}" type="datetime1">
              <a:rPr lang="ru-RU" smtClean="0"/>
              <a:pPr/>
              <a:t>21.05.2018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dirty="0" err="1" smtClean="0"/>
              <a:t>Зиминский</a:t>
            </a:r>
            <a:r>
              <a:rPr lang="ru-RU" dirty="0" smtClean="0"/>
              <a:t> район</a:t>
            </a:r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0F0C1591-7F72-4D0D-8DF6-706D1B5031D6}" type="slidenum">
              <a:rPr lang="ru-RU" smtClean="0"/>
              <a:pPr/>
              <a:t>2</a:t>
            </a:fld>
            <a:endParaRPr lang="ru-RU"/>
          </a:p>
        </p:txBody>
      </p:sp>
      <p:sp>
        <p:nvSpPr>
          <p:cNvPr id="7" name="Rectangle 18"/>
          <p:cNvSpPr>
            <a:spLocks noChangeArrowheads="1"/>
          </p:cNvSpPr>
          <p:nvPr/>
        </p:nvSpPr>
        <p:spPr bwMode="auto">
          <a:xfrm>
            <a:off x="829587" y="1019810"/>
            <a:ext cx="8072494" cy="647699"/>
          </a:xfrm>
          <a:prstGeom prst="rect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lvl="0" algn="ctr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Обеспечение сбалансированности бюджета</a:t>
            </a:r>
          </a:p>
        </p:txBody>
      </p:sp>
      <p:sp>
        <p:nvSpPr>
          <p:cNvPr id="8" name="Rectangle 18"/>
          <p:cNvSpPr>
            <a:spLocks noChangeArrowheads="1"/>
          </p:cNvSpPr>
          <p:nvPr/>
        </p:nvSpPr>
        <p:spPr bwMode="auto">
          <a:xfrm>
            <a:off x="815028" y="2035096"/>
            <a:ext cx="8072494" cy="2076459"/>
          </a:xfrm>
          <a:prstGeom prst="rect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lvl="0" algn="ctr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Реализация ответственной бюджетной политики, базовыми принципами которой являются исполнение наиболее значимых действующих расходных обязательств и принятие взвешенных решений по вновь принимаемым расходным обязательствам</a:t>
            </a:r>
          </a:p>
        </p:txBody>
      </p:sp>
      <p:sp>
        <p:nvSpPr>
          <p:cNvPr id="9" name="Rectangle 18"/>
          <p:cNvSpPr>
            <a:spLocks noChangeArrowheads="1"/>
          </p:cNvSpPr>
          <p:nvPr/>
        </p:nvSpPr>
        <p:spPr bwMode="auto">
          <a:xfrm>
            <a:off x="829587" y="4514770"/>
            <a:ext cx="8072494" cy="801857"/>
          </a:xfrm>
          <a:prstGeom prst="rect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lvl="0" algn="ctr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Обеспечение эффективности бюджетных расходов</a:t>
            </a:r>
          </a:p>
        </p:txBody>
      </p:sp>
      <p:sp>
        <p:nvSpPr>
          <p:cNvPr id="13" name="Стрелка вправо 12"/>
          <p:cNvSpPr/>
          <p:nvPr/>
        </p:nvSpPr>
        <p:spPr>
          <a:xfrm>
            <a:off x="252817" y="1129345"/>
            <a:ext cx="500034" cy="428628"/>
          </a:xfrm>
          <a:prstGeom prst="rightArrow">
            <a:avLst/>
          </a:prstGeom>
          <a:solidFill>
            <a:srgbClr val="0000FF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Стрелка вправо 14"/>
          <p:cNvSpPr/>
          <p:nvPr/>
        </p:nvSpPr>
        <p:spPr>
          <a:xfrm>
            <a:off x="267372" y="4701384"/>
            <a:ext cx="500034" cy="428628"/>
          </a:xfrm>
          <a:prstGeom prst="rightArrow">
            <a:avLst/>
          </a:prstGeom>
          <a:solidFill>
            <a:srgbClr val="0000FF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Стрелка вправо 16"/>
          <p:cNvSpPr/>
          <p:nvPr/>
        </p:nvSpPr>
        <p:spPr>
          <a:xfrm>
            <a:off x="193535" y="2887919"/>
            <a:ext cx="500034" cy="428628"/>
          </a:xfrm>
          <a:prstGeom prst="rightArrow">
            <a:avLst/>
          </a:prstGeom>
          <a:solidFill>
            <a:srgbClr val="0000FF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48174"/>
            <a:ext cx="8899844" cy="569423"/>
          </a:xfrm>
        </p:spPr>
        <p:txBody>
          <a:bodyPr>
            <a:noAutofit/>
          </a:bodyPr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Основные принципы формирования и исполнения бюджета</a:t>
            </a:r>
            <a:endParaRPr lang="ru-RU" sz="20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18581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4" y="142852"/>
            <a:ext cx="8658196" cy="419080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Муниципальные программы в 2017 году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66E110-DFC7-4295-8C13-AAFC4E6452DE}" type="datetime1">
              <a:rPr lang="ru-RU" smtClean="0"/>
              <a:pPr/>
              <a:t>21.05.2018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608AD0-3142-4B03-8AAC-B4E8F1CD88C0}" type="slidenum">
              <a:rPr lang="ru-RU" smtClean="0"/>
              <a:pPr/>
              <a:t>20</a:t>
            </a:fld>
            <a:endParaRPr lang="ru-RU"/>
          </a:p>
        </p:txBody>
      </p:sp>
      <p:sp>
        <p:nvSpPr>
          <p:cNvPr id="9" name="TextBox 8"/>
          <p:cNvSpPr txBox="1"/>
          <p:nvPr/>
        </p:nvSpPr>
        <p:spPr>
          <a:xfrm>
            <a:off x="8041776" y="352392"/>
            <a:ext cx="129614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тыс.руб.</a:t>
            </a:r>
            <a:endParaRPr lang="ru-RU" sz="1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00958127"/>
              </p:ext>
            </p:extLst>
          </p:nvPr>
        </p:nvGraphicFramePr>
        <p:xfrm>
          <a:off x="353687" y="660169"/>
          <a:ext cx="8424936" cy="5913423"/>
        </p:xfrm>
        <a:graphic>
          <a:graphicData uri="http://schemas.openxmlformats.org/drawingml/2006/table">
            <a:tbl>
              <a:tblPr/>
              <a:tblGrid>
                <a:gridCol w="5256584"/>
                <a:gridCol w="1080120"/>
                <a:gridCol w="936104"/>
                <a:gridCol w="1152128"/>
              </a:tblGrid>
              <a:tr h="48135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Наименование муниципальной программы</a:t>
                      </a:r>
                      <a:endParaRPr lang="ru-RU" sz="1400" dirty="0"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5436" marR="4543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План </a:t>
                      </a:r>
                      <a:r>
                        <a:rPr lang="ru-RU" sz="1400" dirty="0" smtClean="0"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на</a:t>
                      </a:r>
                      <a:endParaRPr lang="ru-RU" sz="1400" dirty="0"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5436" marR="4543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Факт</a:t>
                      </a:r>
                    </a:p>
                  </a:txBody>
                  <a:tcPr marL="45436" marR="4543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% исполнения</a:t>
                      </a:r>
                      <a:endParaRPr lang="ru-RU" sz="1400" dirty="0"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5436" marR="4543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679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Развитие образования</a:t>
                      </a:r>
                      <a:endParaRPr lang="ru-RU" sz="1600" b="1" dirty="0">
                        <a:solidFill>
                          <a:srgbClr val="0000FF"/>
                        </a:solidFill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5436" marR="4543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600" b="1" i="0" u="none" strike="noStrike" dirty="0" smtClean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309 814</a:t>
                      </a:r>
                      <a:endParaRPr lang="ru-RU" sz="1600" b="1" i="0" u="none" strike="noStrike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44000" marR="1080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600" b="1" i="0" u="none" strike="noStrike" dirty="0" smtClean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303 340</a:t>
                      </a:r>
                      <a:endParaRPr lang="ru-RU" sz="1600" b="1" i="0" u="none" strike="noStrike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44000" marR="1080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600" b="1" i="0" u="none" strike="noStrike" dirty="0" smtClean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97,9</a:t>
                      </a:r>
                      <a:endParaRPr lang="ru-RU" sz="1600" b="1" i="0" u="none" strike="noStrike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44000" marR="1080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605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Развитие культуры в Зиминском районе</a:t>
                      </a:r>
                      <a:endParaRPr lang="ru-RU" sz="1600" b="1" dirty="0">
                        <a:solidFill>
                          <a:srgbClr val="0000FF"/>
                        </a:solidFill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5436" marR="4543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600" b="1" i="0" u="none" strike="noStrike" dirty="0" smtClean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11 024</a:t>
                      </a:r>
                      <a:endParaRPr lang="ru-RU" sz="1600" b="1" i="0" u="none" strike="noStrike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44000" marR="1080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600" b="1" i="0" u="none" strike="noStrike" dirty="0" smtClean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10 810</a:t>
                      </a:r>
                      <a:endParaRPr lang="ru-RU" sz="1600" b="1" i="0" u="none" strike="noStrike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44000" marR="1080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600" b="1" i="0" u="none" strike="noStrike" dirty="0" smtClean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98,1</a:t>
                      </a:r>
                      <a:endParaRPr lang="ru-RU" sz="1600" b="1" i="0" u="none" strike="noStrike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44000" marR="1080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5697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Оказание содействия по сохранению и улучшению здоровья населения Зиминского района</a:t>
                      </a:r>
                      <a:endParaRPr lang="ru-RU" sz="16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5436" marR="4543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6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44000" marR="1080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6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44000" marR="1080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6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20,0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44000" marR="1080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5697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Развитие физической</a:t>
                      </a:r>
                      <a:r>
                        <a:rPr lang="ru-RU" sz="1600" b="1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 культуры, спорта и молодежной политики в Зиминском районе</a:t>
                      </a:r>
                      <a:endParaRPr lang="ru-RU" sz="16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5436" marR="4543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6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924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44000" marR="1080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6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924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44000" marR="1080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6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100,0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44000" marR="1080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5697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Инвентаризация и оформление права собственности на муниципальное имущество</a:t>
                      </a:r>
                      <a:r>
                        <a:rPr lang="ru-RU" sz="1600" b="1" baseline="0" dirty="0" smtClean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 ЗРМО</a:t>
                      </a:r>
                      <a:endParaRPr lang="ru-RU" sz="1600" b="1" dirty="0">
                        <a:solidFill>
                          <a:srgbClr val="0000FF"/>
                        </a:solidFill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5436" marR="4543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600" b="1" i="0" u="none" strike="noStrike" dirty="0" smtClean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1 375</a:t>
                      </a:r>
                      <a:endParaRPr lang="ru-RU" sz="1600" b="1" i="0" u="none" strike="noStrike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44000" marR="1080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600" b="1" i="0" u="none" strike="noStrike" dirty="0" smtClean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1 034</a:t>
                      </a:r>
                      <a:endParaRPr lang="ru-RU" sz="1600" b="1" i="0" u="none" strike="noStrike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44000" marR="1080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600" b="1" i="0" u="none" strike="noStrike" dirty="0" smtClean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75,2</a:t>
                      </a:r>
                      <a:endParaRPr lang="ru-RU" sz="1600" b="1" i="0" u="none" strike="noStrike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44000" marR="1080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5697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Развитие инженерной инфраструктуры и дорожного хозяйства на территории Зиминского района</a:t>
                      </a:r>
                      <a:endParaRPr lang="ru-RU" sz="1600" b="1" dirty="0">
                        <a:solidFill>
                          <a:srgbClr val="0000FF"/>
                        </a:solidFill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5436" marR="4543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600" b="1" i="0" u="none" strike="noStrike" dirty="0" smtClean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12 165</a:t>
                      </a:r>
                      <a:endParaRPr lang="ru-RU" sz="1600" b="1" i="0" u="none" strike="noStrike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44000" marR="1080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600" b="1" i="0" u="none" strike="noStrike" dirty="0" smtClean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5 650</a:t>
                      </a:r>
                      <a:endParaRPr lang="ru-RU" sz="1600" b="1" i="0" u="none" strike="noStrike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44000" marR="1080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600" b="1" i="0" u="none" strike="noStrike" dirty="0" smtClean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46,4</a:t>
                      </a:r>
                      <a:endParaRPr lang="ru-RU" sz="1600" b="1" i="0" u="none" strike="noStrike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44000" marR="1080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679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Охрана труда</a:t>
                      </a:r>
                      <a:endParaRPr lang="ru-RU" sz="16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5436" marR="4543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6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167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44000" marR="1080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6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139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44000" marR="1080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6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83,2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44000" marR="1080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5697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Организация мероприятий </a:t>
                      </a:r>
                      <a:r>
                        <a:rPr lang="ru-RU" sz="1600" b="1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межпоселенческого</a:t>
                      </a:r>
                      <a:r>
                        <a:rPr lang="ru-RU" sz="16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 характера по охране окружающей среды</a:t>
                      </a:r>
                      <a:endParaRPr lang="ru-RU" sz="16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5436" marR="4543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6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2 290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44000" marR="1080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6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126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44000" marR="1080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6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5,5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44000" marR="1080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848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Безопасность в ЗРМО</a:t>
                      </a:r>
                      <a:endParaRPr lang="ru-RU" sz="1600" b="1" dirty="0">
                        <a:solidFill>
                          <a:srgbClr val="0000FF"/>
                        </a:solidFill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5436" marR="4543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600" b="1" i="0" u="none" strike="noStrike" dirty="0" smtClean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1 778</a:t>
                      </a:r>
                      <a:endParaRPr lang="ru-RU" sz="1600" b="1" i="0" u="none" strike="noStrike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44000" marR="1080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600" b="1" i="0" u="none" strike="noStrike" dirty="0" smtClean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1 470</a:t>
                      </a:r>
                      <a:endParaRPr lang="ru-RU" sz="1600" b="1" i="0" u="none" strike="noStrike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44000" marR="1080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600" b="1" i="0" u="none" strike="noStrike" dirty="0" smtClean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82,7</a:t>
                      </a:r>
                      <a:endParaRPr lang="ru-RU" sz="1600" b="1" i="0" u="none" strike="noStrike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44000" marR="1080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679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Управление муниципальными финансами ЗРМО</a:t>
                      </a:r>
                      <a:endParaRPr lang="ru-RU" sz="1600" b="1" dirty="0">
                        <a:solidFill>
                          <a:srgbClr val="0000FF"/>
                        </a:solidFill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5436" marR="4543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600" b="1" i="0" u="none" strike="noStrike" dirty="0" smtClean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100 500</a:t>
                      </a:r>
                      <a:endParaRPr lang="ru-RU" sz="1600" b="1" i="0" u="none" strike="noStrike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44000" marR="1080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600" b="1" i="0" u="none" strike="noStrike" dirty="0" smtClean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99 285</a:t>
                      </a:r>
                      <a:endParaRPr lang="ru-RU" sz="1600" b="1" i="0" u="none" strike="noStrike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44000" marR="1080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600" b="1" i="0" u="none" strike="noStrike" dirty="0" smtClean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98,8</a:t>
                      </a:r>
                      <a:endParaRPr lang="ru-RU" sz="1600" b="1" i="0" u="none" strike="noStrike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44000" marR="1080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5697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Доступная среда для инвалидов и маломобильных групп населения Зиминского</a:t>
                      </a:r>
                      <a:r>
                        <a:rPr lang="ru-RU" sz="1600" b="1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 района</a:t>
                      </a:r>
                      <a:endParaRPr lang="ru-RU" sz="16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5436" marR="4543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6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44000" marR="1080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6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44000" marR="1080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6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44000" marR="1080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848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Профилактика</a:t>
                      </a:r>
                      <a:r>
                        <a:rPr lang="ru-RU" sz="1600" b="1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 правонарушений в Зиминском районе</a:t>
                      </a:r>
                      <a:endParaRPr lang="ru-RU" sz="16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5436" marR="4543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6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63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44000" marR="1080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6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63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44000" marR="1080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6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100,0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44000" marR="1080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679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Экономическое</a:t>
                      </a:r>
                      <a:r>
                        <a:rPr lang="ru-RU" sz="1600" b="1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 развитие</a:t>
                      </a:r>
                      <a:endParaRPr lang="ru-RU" sz="16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5436" marR="4543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6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44000" marR="1080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6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44000" marR="1080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6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33,3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44000" marR="1080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02289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323E75-D6D6-49EA-85C5-8FEDF11BFC97}" type="datetime1">
              <a:rPr lang="ru-RU" smtClean="0"/>
              <a:pPr/>
              <a:t>21.05.2018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608AD0-3142-4B03-8AAC-B4E8F1CD88C0}" type="slidenum">
              <a:rPr lang="ru-RU" smtClean="0"/>
              <a:pPr/>
              <a:t>21</a:t>
            </a:fld>
            <a:endParaRPr lang="ru-RU"/>
          </a:p>
        </p:txBody>
      </p:sp>
      <p:graphicFrame>
        <p:nvGraphicFramePr>
          <p:cNvPr id="7" name="Содержимое 4"/>
          <p:cNvGraphicFramePr>
            <a:graphicFrameLocks noGrp="1"/>
          </p:cNvGraphicFramePr>
          <p:nvPr>
            <p:ph sz="half" idx="4294967295"/>
            <p:extLst>
              <p:ext uri="{D42A27DB-BD31-4B8C-83A1-F6EECF244321}">
                <p14:modId xmlns:p14="http://schemas.microsoft.com/office/powerpoint/2010/main" val="2247148092"/>
              </p:ext>
            </p:extLst>
          </p:nvPr>
        </p:nvGraphicFramePr>
        <p:xfrm>
          <a:off x="107504" y="1000108"/>
          <a:ext cx="8819176" cy="55892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0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686800" cy="900336"/>
          </a:xfrm>
        </p:spPr>
        <p:txBody>
          <a:bodyPr>
            <a:noAutofit/>
          </a:bodyPr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Структура расходов по функциональной классификации в 2017 году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4572000" y="2132856"/>
            <a:ext cx="1292985" cy="356035"/>
          </a:xfrm>
          <a:prstGeom prst="roundRect">
            <a:avLst/>
          </a:prstGeom>
          <a:noFill/>
          <a:ln w="1905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800" b="1" dirty="0" smtClean="0">
                <a:solidFill>
                  <a:srgbClr val="0000FF"/>
                </a:solidFill>
                <a:latin typeface="Calibri"/>
              </a:rPr>
              <a:t>312 683</a:t>
            </a:r>
            <a:endParaRPr lang="ru-RU" sz="1800" b="1" dirty="0">
              <a:solidFill>
                <a:srgbClr val="0000FF"/>
              </a:solidFill>
              <a:latin typeface="Calibri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8041776" y="775372"/>
            <a:ext cx="129614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тыс.руб.</a:t>
            </a:r>
            <a:endParaRPr lang="ru-RU" sz="1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4800600" y="3789040"/>
            <a:ext cx="1292985" cy="356035"/>
          </a:xfrm>
          <a:prstGeom prst="roundRect">
            <a:avLst/>
          </a:prstGeom>
          <a:noFill/>
          <a:ln w="1905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800" b="1" dirty="0" smtClean="0">
                <a:solidFill>
                  <a:srgbClr val="0000FF"/>
                </a:solidFill>
                <a:latin typeface="Calibri"/>
              </a:rPr>
              <a:t>72 095</a:t>
            </a:r>
            <a:endParaRPr lang="ru-RU" sz="1800" b="1" dirty="0">
              <a:solidFill>
                <a:srgbClr val="0000FF"/>
              </a:solidFill>
              <a:latin typeface="Calibri"/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2195736" y="3611022"/>
            <a:ext cx="1292985" cy="356035"/>
          </a:xfrm>
          <a:prstGeom prst="roundRect">
            <a:avLst/>
          </a:prstGeom>
          <a:noFill/>
          <a:ln w="1905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800" b="1" dirty="0" smtClean="0">
                <a:solidFill>
                  <a:srgbClr val="0000FF"/>
                </a:solidFill>
                <a:latin typeface="Calibri"/>
              </a:rPr>
              <a:t>51 398</a:t>
            </a:r>
            <a:endParaRPr lang="ru-RU" sz="1800" b="1" dirty="0">
              <a:solidFill>
                <a:srgbClr val="0000FF"/>
              </a:solidFill>
              <a:latin typeface="Calibri"/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7851015" y="3486918"/>
            <a:ext cx="1292985" cy="356035"/>
          </a:xfrm>
          <a:prstGeom prst="roundRect">
            <a:avLst/>
          </a:prstGeom>
          <a:noFill/>
          <a:ln w="1905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800" b="1" dirty="0" smtClean="0">
                <a:solidFill>
                  <a:srgbClr val="0000FF"/>
                </a:solidFill>
                <a:latin typeface="Calibri"/>
              </a:rPr>
              <a:t>8 944</a:t>
            </a:r>
            <a:endParaRPr lang="ru-RU" sz="1800" b="1" dirty="0">
              <a:solidFill>
                <a:srgbClr val="0000FF"/>
              </a:solidFill>
              <a:latin typeface="Calibri"/>
            </a:endParaRP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8009708" y="5301208"/>
            <a:ext cx="1292985" cy="356035"/>
          </a:xfrm>
          <a:prstGeom prst="roundRect">
            <a:avLst/>
          </a:prstGeom>
          <a:noFill/>
          <a:ln w="1905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800" b="1" dirty="0" smtClean="0">
                <a:solidFill>
                  <a:srgbClr val="0000FF"/>
                </a:solidFill>
                <a:latin typeface="Calibri"/>
              </a:rPr>
              <a:t>10 882</a:t>
            </a:r>
            <a:endParaRPr lang="ru-RU" sz="1800" b="1" dirty="0">
              <a:solidFill>
                <a:srgbClr val="0000FF"/>
              </a:solidFill>
              <a:latin typeface="Calibri"/>
            </a:endParaRP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1549243" y="6144907"/>
            <a:ext cx="1292985" cy="356035"/>
          </a:xfrm>
          <a:prstGeom prst="roundRect">
            <a:avLst/>
          </a:prstGeom>
          <a:noFill/>
          <a:ln w="1905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800" b="1" dirty="0" smtClean="0">
                <a:solidFill>
                  <a:srgbClr val="0000FF"/>
                </a:solidFill>
                <a:latin typeface="Calibri"/>
              </a:rPr>
              <a:t>4 979</a:t>
            </a:r>
            <a:endParaRPr lang="ru-RU" sz="1800" b="1" dirty="0">
              <a:solidFill>
                <a:srgbClr val="0000FF"/>
              </a:solidFill>
              <a:latin typeface="Calibri"/>
            </a:endParaRP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457200" y="3204684"/>
            <a:ext cx="1292985" cy="356035"/>
          </a:xfrm>
          <a:prstGeom prst="roundRect">
            <a:avLst/>
          </a:prstGeom>
          <a:noFill/>
          <a:ln w="1905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800" b="1" dirty="0" smtClean="0">
                <a:solidFill>
                  <a:srgbClr val="0000FF"/>
                </a:solidFill>
                <a:latin typeface="Calibri"/>
              </a:rPr>
              <a:t>1 473</a:t>
            </a:r>
            <a:endParaRPr lang="ru-RU" sz="1800" b="1" dirty="0">
              <a:solidFill>
                <a:srgbClr val="0000FF"/>
              </a:solidFill>
              <a:latin typeface="Calibri"/>
            </a:endParaRP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7668344" y="6068704"/>
            <a:ext cx="1292985" cy="356035"/>
          </a:xfrm>
          <a:prstGeom prst="roundRect">
            <a:avLst/>
          </a:prstGeom>
          <a:noFill/>
          <a:ln w="1905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800" b="1" dirty="0" smtClean="0">
                <a:solidFill>
                  <a:srgbClr val="0000FF"/>
                </a:solidFill>
                <a:latin typeface="Calibri"/>
              </a:rPr>
              <a:t>1 887</a:t>
            </a:r>
            <a:endParaRPr lang="ru-RU" sz="1800" b="1" dirty="0">
              <a:solidFill>
                <a:srgbClr val="0000FF"/>
              </a:solidFill>
              <a:latin typeface="Calibri"/>
            </a:endParaRPr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584192" y="4145075"/>
            <a:ext cx="1292985" cy="356035"/>
          </a:xfrm>
          <a:prstGeom prst="roundRect">
            <a:avLst/>
          </a:prstGeom>
          <a:noFill/>
          <a:ln w="1905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800" b="1" dirty="0" smtClean="0">
                <a:solidFill>
                  <a:srgbClr val="0000FF"/>
                </a:solidFill>
                <a:latin typeface="Calibri"/>
              </a:rPr>
              <a:t>953</a:t>
            </a:r>
            <a:endParaRPr lang="ru-RU" sz="1800" b="1" dirty="0">
              <a:solidFill>
                <a:srgbClr val="0000FF"/>
              </a:solidFill>
              <a:latin typeface="Calibri"/>
            </a:endParaRPr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3707904" y="5639642"/>
            <a:ext cx="1292985" cy="356035"/>
          </a:xfrm>
          <a:prstGeom prst="roundRect">
            <a:avLst/>
          </a:prstGeom>
          <a:noFill/>
          <a:ln w="1905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800" b="1" dirty="0" smtClean="0">
                <a:solidFill>
                  <a:srgbClr val="0000FF"/>
                </a:solidFill>
                <a:latin typeface="Calibri"/>
              </a:rPr>
              <a:t>1 335</a:t>
            </a:r>
            <a:endParaRPr lang="ru-RU" sz="1800" b="1" dirty="0">
              <a:solidFill>
                <a:srgbClr val="0000FF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74291513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00336"/>
          </a:xfrm>
        </p:spPr>
        <p:txBody>
          <a:bodyPr>
            <a:noAutofit/>
          </a:bodyPr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Структура расходов по экономическому содержанию в 2017 году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2CA5BE-FB2D-4242-B0D9-4549BE2A0B0E}" type="datetime1">
              <a:rPr lang="ru-RU" smtClean="0"/>
              <a:pPr/>
              <a:t>21.05.2018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608AD0-3142-4B03-8AAC-B4E8F1CD88C0}" type="slidenum">
              <a:rPr lang="ru-RU" smtClean="0"/>
              <a:pPr/>
              <a:t>22</a:t>
            </a:fld>
            <a:endParaRPr lang="ru-RU"/>
          </a:p>
        </p:txBody>
      </p:sp>
      <p:graphicFrame>
        <p:nvGraphicFramePr>
          <p:cNvPr id="7" name="Диаграмма 6"/>
          <p:cNvGraphicFramePr/>
          <p:nvPr>
            <p:extLst>
              <p:ext uri="{D42A27DB-BD31-4B8C-83A1-F6EECF244321}">
                <p14:modId xmlns:p14="http://schemas.microsoft.com/office/powerpoint/2010/main" val="1614768320"/>
              </p:ext>
            </p:extLst>
          </p:nvPr>
        </p:nvGraphicFramePr>
        <p:xfrm>
          <a:off x="179512" y="980728"/>
          <a:ext cx="8784976" cy="55915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Скругленный прямоугольник 5"/>
          <p:cNvSpPr/>
          <p:nvPr/>
        </p:nvSpPr>
        <p:spPr>
          <a:xfrm>
            <a:off x="4139952" y="4221088"/>
            <a:ext cx="1292985" cy="356035"/>
          </a:xfrm>
          <a:prstGeom prst="roundRect">
            <a:avLst/>
          </a:prstGeom>
          <a:noFill/>
          <a:ln w="1905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800" b="1" dirty="0" smtClean="0">
                <a:solidFill>
                  <a:srgbClr val="0000FF"/>
                </a:solidFill>
                <a:latin typeface="Calibri"/>
              </a:rPr>
              <a:t>293 412</a:t>
            </a:r>
            <a:endParaRPr lang="ru-RU" sz="1800" b="1" dirty="0">
              <a:solidFill>
                <a:srgbClr val="0000FF"/>
              </a:solidFill>
              <a:latin typeface="Calibri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041776" y="775372"/>
            <a:ext cx="129614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тыс.руб.</a:t>
            </a:r>
            <a:endParaRPr lang="ru-RU" sz="1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612648" y="3348507"/>
            <a:ext cx="1292985" cy="356035"/>
          </a:xfrm>
          <a:prstGeom prst="roundRect">
            <a:avLst/>
          </a:prstGeom>
          <a:noFill/>
          <a:ln w="1905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800" b="1" dirty="0" smtClean="0">
                <a:solidFill>
                  <a:srgbClr val="0000FF"/>
                </a:solidFill>
                <a:latin typeface="Calibri"/>
              </a:rPr>
              <a:t>63 444</a:t>
            </a:r>
            <a:endParaRPr lang="ru-RU" sz="1800" b="1" dirty="0">
              <a:solidFill>
                <a:srgbClr val="0000FF"/>
              </a:solidFill>
              <a:latin typeface="Calibri"/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3493459" y="2564904"/>
            <a:ext cx="1292985" cy="356035"/>
          </a:xfrm>
          <a:prstGeom prst="roundRect">
            <a:avLst/>
          </a:prstGeom>
          <a:noFill/>
          <a:ln w="1905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800" b="1" dirty="0" smtClean="0">
                <a:solidFill>
                  <a:srgbClr val="0000FF"/>
                </a:solidFill>
                <a:latin typeface="Calibri"/>
              </a:rPr>
              <a:t>72 095</a:t>
            </a:r>
            <a:endParaRPr lang="ru-RU" sz="1800" b="1" dirty="0">
              <a:solidFill>
                <a:srgbClr val="0000FF"/>
              </a:solidFill>
              <a:latin typeface="Calibri"/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7578978" y="2742921"/>
            <a:ext cx="1292985" cy="356035"/>
          </a:xfrm>
          <a:prstGeom prst="roundRect">
            <a:avLst/>
          </a:prstGeom>
          <a:noFill/>
          <a:ln w="1905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800" b="1" dirty="0" smtClean="0">
                <a:solidFill>
                  <a:srgbClr val="0000FF"/>
                </a:solidFill>
                <a:latin typeface="Calibri"/>
              </a:rPr>
              <a:t>8 104</a:t>
            </a:r>
            <a:endParaRPr lang="ru-RU" sz="1800" b="1" dirty="0">
              <a:solidFill>
                <a:srgbClr val="0000FF"/>
              </a:solidFill>
              <a:latin typeface="Calibri"/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-189293" y="2742921"/>
            <a:ext cx="1292985" cy="356035"/>
          </a:xfrm>
          <a:prstGeom prst="roundRect">
            <a:avLst/>
          </a:prstGeom>
          <a:noFill/>
          <a:ln w="1905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800" b="1" dirty="0" smtClean="0">
                <a:solidFill>
                  <a:srgbClr val="0000FF"/>
                </a:solidFill>
                <a:latin typeface="Calibri"/>
              </a:rPr>
              <a:t>763</a:t>
            </a:r>
            <a:endParaRPr lang="ru-RU" sz="1800" b="1" dirty="0">
              <a:solidFill>
                <a:srgbClr val="0000FF"/>
              </a:solidFill>
              <a:latin typeface="Calibri"/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1430228" y="2742921"/>
            <a:ext cx="1292985" cy="356035"/>
          </a:xfrm>
          <a:prstGeom prst="roundRect">
            <a:avLst/>
          </a:prstGeom>
          <a:noFill/>
          <a:ln w="1905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800" b="1" dirty="0" smtClean="0">
                <a:solidFill>
                  <a:srgbClr val="0000FF"/>
                </a:solidFill>
                <a:latin typeface="Calibri"/>
              </a:rPr>
              <a:t>19 886</a:t>
            </a:r>
            <a:endParaRPr lang="ru-RU" sz="1800" b="1" dirty="0">
              <a:solidFill>
                <a:srgbClr val="0000FF"/>
              </a:solidFill>
              <a:latin typeface="Calibri"/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5652120" y="2102859"/>
            <a:ext cx="1292985" cy="356035"/>
          </a:xfrm>
          <a:prstGeom prst="roundRect">
            <a:avLst/>
          </a:prstGeom>
          <a:noFill/>
          <a:ln w="1905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800" b="1" dirty="0" smtClean="0">
                <a:solidFill>
                  <a:srgbClr val="0000FF"/>
                </a:solidFill>
                <a:latin typeface="Calibri"/>
              </a:rPr>
              <a:t>7 627</a:t>
            </a:r>
            <a:endParaRPr lang="ru-RU" sz="1800" b="1" dirty="0">
              <a:solidFill>
                <a:srgbClr val="0000FF"/>
              </a:solidFill>
              <a:latin typeface="Calibri"/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7640393" y="1748752"/>
            <a:ext cx="1292985" cy="356035"/>
          </a:xfrm>
          <a:prstGeom prst="roundRect">
            <a:avLst/>
          </a:prstGeom>
          <a:noFill/>
          <a:ln w="1905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800" b="1" dirty="0" smtClean="0">
                <a:solidFill>
                  <a:srgbClr val="0000FF"/>
                </a:solidFill>
                <a:latin typeface="Calibri"/>
              </a:rPr>
              <a:t>1 298</a:t>
            </a:r>
            <a:endParaRPr lang="ru-RU" sz="1800" b="1" dirty="0">
              <a:solidFill>
                <a:srgbClr val="0000FF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0961142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530790"/>
          </a:xfrm>
        </p:spPr>
        <p:txBody>
          <a:bodyPr>
            <a:normAutofit/>
          </a:bodyPr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Расходы бюджета муниципального района за 2017 год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730146-00E7-4513-9EF3-34B26A393A43}" type="datetime1">
              <a:rPr lang="ru-RU" smtClean="0"/>
              <a:pPr/>
              <a:t>21.05.2018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608AD0-3142-4B03-8AAC-B4E8F1CD88C0}" type="slidenum">
              <a:rPr lang="ru-RU" smtClean="0"/>
              <a:pPr/>
              <a:t>23</a:t>
            </a:fld>
            <a:endParaRPr lang="ru-RU"/>
          </a:p>
        </p:txBody>
      </p:sp>
      <p:sp>
        <p:nvSpPr>
          <p:cNvPr id="21" name="TextBox 20"/>
          <p:cNvSpPr txBox="1"/>
          <p:nvPr/>
        </p:nvSpPr>
        <p:spPr>
          <a:xfrm>
            <a:off x="7847856" y="714356"/>
            <a:ext cx="129614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тыс.руб</a:t>
            </a:r>
            <a:r>
              <a:rPr lang="ru-RU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endParaRPr lang="ru-RU" sz="1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12" name="Диаграмма 11"/>
          <p:cNvGraphicFramePr/>
          <p:nvPr>
            <p:extLst>
              <p:ext uri="{D42A27DB-BD31-4B8C-83A1-F6EECF244321}">
                <p14:modId xmlns:p14="http://schemas.microsoft.com/office/powerpoint/2010/main" val="3616133392"/>
              </p:ext>
            </p:extLst>
          </p:nvPr>
        </p:nvGraphicFramePr>
        <p:xfrm>
          <a:off x="107504" y="1214422"/>
          <a:ext cx="8822214" cy="51435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3" name="Скругленный прямоугольник 12"/>
          <p:cNvSpPr/>
          <p:nvPr/>
        </p:nvSpPr>
        <p:spPr>
          <a:xfrm>
            <a:off x="3617725" y="1193296"/>
            <a:ext cx="1366962" cy="331141"/>
          </a:xfrm>
          <a:prstGeom prst="roundRect">
            <a:avLst/>
          </a:prstGeom>
          <a:noFill/>
          <a:ln w="1905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2000" b="1" dirty="0" smtClean="0">
                <a:solidFill>
                  <a:srgbClr val="002060"/>
                </a:solidFill>
                <a:latin typeface="Calibri"/>
              </a:rPr>
              <a:t>+ 82 799</a:t>
            </a:r>
            <a:endParaRPr lang="ru-RU" sz="2000" b="1" dirty="0">
              <a:solidFill>
                <a:srgbClr val="002060"/>
              </a:solidFill>
              <a:latin typeface="Calibri"/>
            </a:endParaRPr>
          </a:p>
        </p:txBody>
      </p:sp>
      <p:cxnSp>
        <p:nvCxnSpPr>
          <p:cNvPr id="20" name="Прямая со стрелкой 19"/>
          <p:cNvCxnSpPr/>
          <p:nvPr/>
        </p:nvCxnSpPr>
        <p:spPr>
          <a:xfrm flipV="1">
            <a:off x="3617725" y="4360706"/>
            <a:ext cx="1898635" cy="428145"/>
          </a:xfrm>
          <a:prstGeom prst="straightConnector1">
            <a:avLst/>
          </a:prstGeom>
          <a:ln w="3492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 стрелкой 27"/>
          <p:cNvCxnSpPr/>
          <p:nvPr/>
        </p:nvCxnSpPr>
        <p:spPr>
          <a:xfrm flipV="1">
            <a:off x="3438341" y="2842861"/>
            <a:ext cx="1898635" cy="428145"/>
          </a:xfrm>
          <a:prstGeom prst="straightConnector1">
            <a:avLst/>
          </a:prstGeom>
          <a:ln w="3492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 стрелкой 28"/>
          <p:cNvCxnSpPr/>
          <p:nvPr/>
        </p:nvCxnSpPr>
        <p:spPr>
          <a:xfrm flipV="1">
            <a:off x="3400369" y="1651630"/>
            <a:ext cx="1898635" cy="428145"/>
          </a:xfrm>
          <a:prstGeom prst="straightConnector1">
            <a:avLst/>
          </a:prstGeom>
          <a:ln w="3492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Скругленный прямоугольник 29"/>
          <p:cNvSpPr/>
          <p:nvPr/>
        </p:nvSpPr>
        <p:spPr>
          <a:xfrm>
            <a:off x="3704178" y="4680655"/>
            <a:ext cx="1366962" cy="331141"/>
          </a:xfrm>
          <a:prstGeom prst="roundRect">
            <a:avLst/>
          </a:prstGeom>
          <a:noFill/>
          <a:ln w="1905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2000" b="1" dirty="0" smtClean="0">
                <a:solidFill>
                  <a:srgbClr val="002060"/>
                </a:solidFill>
                <a:latin typeface="Calibri"/>
              </a:rPr>
              <a:t>+ 74</a:t>
            </a:r>
            <a:endParaRPr lang="ru-RU" sz="2000" b="1" dirty="0">
              <a:solidFill>
                <a:srgbClr val="002060"/>
              </a:solidFill>
              <a:latin typeface="Calibri"/>
            </a:endParaRPr>
          </a:p>
        </p:txBody>
      </p:sp>
      <p:sp>
        <p:nvSpPr>
          <p:cNvPr id="31" name="Скругленный прямоугольник 30"/>
          <p:cNvSpPr/>
          <p:nvPr/>
        </p:nvSpPr>
        <p:spPr>
          <a:xfrm>
            <a:off x="3735213" y="3162810"/>
            <a:ext cx="1366962" cy="331141"/>
          </a:xfrm>
          <a:prstGeom prst="roundRect">
            <a:avLst/>
          </a:prstGeom>
          <a:noFill/>
          <a:ln w="1905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2000" b="1" dirty="0" smtClean="0">
                <a:solidFill>
                  <a:srgbClr val="002060"/>
                </a:solidFill>
                <a:latin typeface="Calibri"/>
              </a:rPr>
              <a:t>+ 82 725</a:t>
            </a:r>
            <a:endParaRPr lang="ru-RU" sz="2000" b="1" dirty="0">
              <a:solidFill>
                <a:srgbClr val="002060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8501235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4" y="142852"/>
            <a:ext cx="8658196" cy="419080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Расходы районного бюджета 2016-2017 гг.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66E110-DFC7-4295-8C13-AAFC4E6452DE}" type="datetime1">
              <a:rPr lang="ru-RU" smtClean="0"/>
              <a:pPr/>
              <a:t>21.05.2018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608AD0-3142-4B03-8AAC-B4E8F1CD88C0}" type="slidenum">
              <a:rPr lang="ru-RU" smtClean="0"/>
              <a:pPr/>
              <a:t>24</a:t>
            </a:fld>
            <a:endParaRPr lang="ru-RU"/>
          </a:p>
        </p:txBody>
      </p:sp>
      <p:sp>
        <p:nvSpPr>
          <p:cNvPr id="9" name="TextBox 8"/>
          <p:cNvSpPr txBox="1"/>
          <p:nvPr/>
        </p:nvSpPr>
        <p:spPr>
          <a:xfrm>
            <a:off x="8152968" y="535066"/>
            <a:ext cx="129614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тыс.руб.</a:t>
            </a:r>
            <a:endParaRPr lang="ru-RU" sz="1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67303842"/>
              </p:ext>
            </p:extLst>
          </p:nvPr>
        </p:nvGraphicFramePr>
        <p:xfrm>
          <a:off x="323528" y="800814"/>
          <a:ext cx="8644032" cy="5458177"/>
        </p:xfrm>
        <a:graphic>
          <a:graphicData uri="http://schemas.openxmlformats.org/drawingml/2006/table">
            <a:tbl>
              <a:tblPr/>
              <a:tblGrid>
                <a:gridCol w="3528392"/>
                <a:gridCol w="1008112"/>
                <a:gridCol w="936104"/>
                <a:gridCol w="1008112"/>
                <a:gridCol w="1079640"/>
                <a:gridCol w="1083672"/>
              </a:tblGrid>
              <a:tr h="64294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Наименование расходов</a:t>
                      </a: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5436" marR="4543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rgbClr val="0000FF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Факт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rgbClr val="0000FF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2016 </a:t>
                      </a:r>
                      <a:r>
                        <a:rPr lang="ru-RU" sz="1400" dirty="0">
                          <a:solidFill>
                            <a:srgbClr val="0000FF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год</a:t>
                      </a:r>
                      <a:endParaRPr lang="ru-RU" sz="1400" dirty="0">
                        <a:solidFill>
                          <a:srgbClr val="0000FF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5436" marR="4543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План на </a:t>
                      </a:r>
                      <a:r>
                        <a:rPr lang="ru-RU" sz="1400" dirty="0" smtClean="0">
                          <a:latin typeface="Times New Roman"/>
                          <a:ea typeface="Times New Roman"/>
                          <a:cs typeface="Times New Roman"/>
                        </a:rPr>
                        <a:t>2017 год</a:t>
                      </a: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5436" marR="4543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rgbClr val="0000FF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Факт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rgbClr val="0000FF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2017 </a:t>
                      </a:r>
                      <a:r>
                        <a:rPr lang="ru-RU" sz="1400" dirty="0">
                          <a:solidFill>
                            <a:srgbClr val="0000FF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год</a:t>
                      </a:r>
                      <a:endParaRPr lang="ru-RU" sz="1400" dirty="0">
                        <a:solidFill>
                          <a:srgbClr val="0000FF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5436" marR="4543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% исполнения</a:t>
                      </a: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5436" marR="4543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Динамика (%)</a:t>
                      </a: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5436" marR="4543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892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Общегосударственные вопросы</a:t>
                      </a:r>
                      <a:endParaRPr lang="ru-RU" sz="1600" b="1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5436" marR="4543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600" b="1" i="0" u="none" strike="noStrike" dirty="0" smtClean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</a:rPr>
                        <a:t>51 847</a:t>
                      </a:r>
                      <a:endParaRPr lang="ru-RU" sz="1600" b="1" i="0" u="none" strike="noStrike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144000" marR="1080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6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53 752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144000" marR="1080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600" b="1" i="0" u="none" strike="noStrike" dirty="0" smtClean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</a:rPr>
                        <a:t>51 398</a:t>
                      </a:r>
                      <a:endParaRPr lang="ru-RU" sz="1600" b="1" i="0" u="none" strike="noStrike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144000" marR="1080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6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95,6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144000" marR="1080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6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-0,9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144000" marR="1080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816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Национальная оборона</a:t>
                      </a:r>
                      <a:endParaRPr lang="ru-RU" sz="16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5436" marR="4543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600" b="1" i="0" u="none" strike="noStrike" dirty="0" smtClean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sz="1600" b="1" i="0" u="none" strike="noStrike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44000" marR="1080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6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192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44000" marR="1080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600" b="1" i="0" u="none" strike="noStrike" dirty="0" smtClean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192</a:t>
                      </a:r>
                      <a:endParaRPr lang="ru-RU" sz="1600" b="1" i="0" u="none" strike="noStrike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44000" marR="1080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6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100,0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44000" marR="1080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6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100,0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44000" marR="1080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892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Национальная безопасность и правоохранительная деятельность</a:t>
                      </a:r>
                      <a:endParaRPr lang="ru-RU" sz="1600" b="1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5436" marR="4543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600" b="1" i="0" u="none" strike="noStrike" dirty="0" smtClean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</a:rPr>
                        <a:t>1 544</a:t>
                      </a:r>
                      <a:endParaRPr lang="ru-RU" sz="1600" b="1" i="0" u="none" strike="noStrike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144000" marR="1080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6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1 784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144000" marR="1080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600" b="1" i="0" u="none" strike="noStrike" dirty="0" smtClean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</a:rPr>
                        <a:t>1 473</a:t>
                      </a:r>
                      <a:endParaRPr lang="ru-RU" sz="1600" b="1" i="0" u="none" strike="noStrike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144000" marR="1080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6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82,6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144000" marR="1080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6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-4,6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144000" marR="1080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327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Национальная экономика</a:t>
                      </a:r>
                      <a:endParaRPr lang="ru-RU" sz="1600" b="1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5436" marR="4543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600" b="1" i="0" u="none" strike="noStrike" dirty="0" smtClean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</a:rPr>
                        <a:t>1 250</a:t>
                      </a:r>
                      <a:endParaRPr lang="ru-RU" sz="1600" b="1" i="0" u="none" strike="noStrike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144000" marR="1080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6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5 889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144000" marR="1080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600" b="1" i="0" u="none" strike="noStrike" dirty="0" smtClean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</a:rPr>
                        <a:t>953</a:t>
                      </a:r>
                      <a:endParaRPr lang="ru-RU" sz="1600" b="1" i="0" u="none" strike="noStrike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144000" marR="1080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6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16,2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144000" marR="1080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6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-23,8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144000" marR="1080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892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Жилищно-коммунальное хозяйство</a:t>
                      </a:r>
                      <a:endParaRPr lang="ru-RU" sz="1600" b="1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5436" marR="4543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600" b="1" i="0" u="none" strike="noStrike" dirty="0" smtClean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</a:rPr>
                        <a:t>10 372</a:t>
                      </a:r>
                      <a:endParaRPr lang="ru-RU" sz="1600" b="1" i="0" u="none" strike="noStrike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144000" marR="1080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6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6 653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144000" marR="1080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600" b="1" i="0" u="none" strike="noStrike" dirty="0" smtClean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</a:rPr>
                        <a:t>4 979</a:t>
                      </a:r>
                      <a:endParaRPr lang="ru-RU" sz="1600" b="1" i="0" u="none" strike="noStrike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144000" marR="1080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6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74,8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144000" marR="1080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6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-52,0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144000" marR="1080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446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Охрана окружающей среды</a:t>
                      </a:r>
                      <a:endParaRPr lang="ru-RU" sz="1600" b="1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5436" marR="4543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600" b="1" i="0" u="none" strike="noStrike" dirty="0" smtClean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</a:rPr>
                        <a:t>99</a:t>
                      </a:r>
                      <a:endParaRPr lang="ru-RU" sz="1600" b="1" i="0" u="none" strike="noStrike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144000" marR="1080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6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2 290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144000" marR="1080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600" b="1" i="0" u="none" strike="noStrike" dirty="0" smtClean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</a:rPr>
                        <a:t>126</a:t>
                      </a:r>
                      <a:endParaRPr lang="ru-RU" sz="1600" b="1" i="0" u="none" strike="noStrike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144000" marR="1080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6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5,5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144000" marR="1080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6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27,3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144000" marR="1080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892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Образование</a:t>
                      </a:r>
                      <a:endParaRPr lang="ru-RU" sz="1600" b="1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5436" marR="4543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600" b="1" i="0" u="none" strike="noStrike" dirty="0" smtClean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</a:rPr>
                        <a:t>291 494</a:t>
                      </a:r>
                      <a:endParaRPr lang="ru-RU" sz="1600" b="1" i="0" u="none" strike="noStrike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144000" marR="1080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6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319 359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144000" marR="1080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600" b="1" i="0" u="none" strike="noStrike" dirty="0" smtClean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</a:rPr>
                        <a:t>312 683</a:t>
                      </a:r>
                      <a:endParaRPr lang="ru-RU" sz="1600" b="1" i="0" u="none" strike="noStrike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144000" marR="1080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6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97,9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144000" marR="1080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6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7,3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144000" marR="1080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446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Культура и кинематография</a:t>
                      </a:r>
                      <a:endParaRPr lang="ru-RU" sz="1600" b="1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5436" marR="4543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600" b="1" i="0" u="none" strike="noStrike" dirty="0" smtClean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</a:rPr>
                        <a:t>8 614</a:t>
                      </a:r>
                      <a:endParaRPr lang="ru-RU" sz="1600" b="1" i="0" u="none" strike="noStrike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144000" marR="1080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6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9 150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144000" marR="1080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600" b="1" i="0" u="none" strike="noStrike" dirty="0" smtClean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</a:rPr>
                        <a:t>8 944</a:t>
                      </a:r>
                      <a:endParaRPr lang="ru-RU" sz="1600" b="1" i="0" u="none" strike="noStrike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144000" marR="1080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6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97,7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144000" marR="1080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6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3,8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144000" marR="1080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446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Здравоохранение </a:t>
                      </a:r>
                      <a:endParaRPr lang="ru-RU" sz="1600" b="1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5436" marR="4543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600" b="1" i="0" u="none" strike="noStrike" dirty="0" smtClean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</a:rPr>
                        <a:t>20</a:t>
                      </a:r>
                      <a:endParaRPr lang="ru-RU" sz="1600" b="1" i="0" u="none" strike="noStrike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144000" marR="1080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6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100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144000" marR="1080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600" b="1" i="0" u="none" strike="noStrike" dirty="0" smtClean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</a:rPr>
                        <a:t>20</a:t>
                      </a:r>
                      <a:endParaRPr lang="ru-RU" sz="1600" b="1" i="0" u="none" strike="noStrike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144000" marR="1080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6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20,0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144000" marR="1080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6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144000" marR="1080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892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Социальная политика</a:t>
                      </a:r>
                      <a:endParaRPr lang="ru-RU" sz="1600" b="1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5436" marR="4543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600" b="1" i="0" u="none" strike="noStrike" dirty="0" smtClean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</a:rPr>
                        <a:t>10 734</a:t>
                      </a:r>
                      <a:endParaRPr lang="ru-RU" sz="1600" b="1" i="0" u="none" strike="noStrike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144000" marR="1080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6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12 847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144000" marR="1080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600" b="1" i="0" u="none" strike="noStrike" dirty="0" smtClean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</a:rPr>
                        <a:t>10 882</a:t>
                      </a:r>
                      <a:endParaRPr lang="ru-RU" sz="1600" b="1" i="0" u="none" strike="noStrike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144000" marR="1080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6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84,7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144000" marR="1080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6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1,4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144000" marR="1080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892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Физическая культура и спорт</a:t>
                      </a:r>
                      <a:endParaRPr lang="ru-RU" sz="1600" b="1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5436" marR="4543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600" b="1" i="0" u="none" strike="noStrike" dirty="0" smtClean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</a:rPr>
                        <a:t>200</a:t>
                      </a:r>
                      <a:endParaRPr lang="ru-RU" sz="1600" b="1" i="0" u="none" strike="noStrike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144000" marR="1080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6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234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144000" marR="1080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600" b="1" i="0" u="none" strike="noStrike" dirty="0" smtClean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</a:rPr>
                        <a:t>234</a:t>
                      </a:r>
                      <a:endParaRPr lang="ru-RU" sz="1600" b="1" i="0" u="none" strike="noStrike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144000" marR="1080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6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100,0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144000" marR="1080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6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24,7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144000" marR="1080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053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Средства массовой информации</a:t>
                      </a:r>
                      <a:endParaRPr lang="ru-RU" sz="1600" b="1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5436" marR="4543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600" b="1" i="0" u="none" strike="noStrike" dirty="0" smtClean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</a:rPr>
                        <a:t>1 513</a:t>
                      </a:r>
                      <a:endParaRPr lang="ru-RU" sz="1600" b="1" i="0" u="none" strike="noStrike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144000" marR="1080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6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1 905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144000" marR="1080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600" b="1" i="0" u="none" strike="noStrike" dirty="0" smtClean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</a:rPr>
                        <a:t>1 887</a:t>
                      </a:r>
                      <a:endParaRPr lang="ru-RU" sz="1600" b="1" i="0" u="none" strike="noStrike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144000" marR="1080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6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99,0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144000" marR="1080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6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24,7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144000" marR="1080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892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Обслуживание государственного и муниципального долга</a:t>
                      </a:r>
                      <a:endParaRPr lang="ru-RU" sz="1600" b="1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5436" marR="4543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600" b="1" i="0" u="none" strike="noStrike" dirty="0" smtClean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</a:rPr>
                        <a:t>444</a:t>
                      </a:r>
                      <a:endParaRPr lang="ru-RU" sz="1600" b="1" i="0" u="none" strike="noStrike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144000" marR="1080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6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924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144000" marR="1080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600" b="1" i="0" u="none" strike="noStrike" dirty="0" smtClean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</a:rPr>
                        <a:t>763</a:t>
                      </a:r>
                      <a:endParaRPr lang="ru-RU" sz="1600" b="1" i="0" u="none" strike="noStrike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144000" marR="1080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6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82,6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144000" marR="1080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6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71,8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144000" marR="1080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446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Межбюджетные трансферты</a:t>
                      </a:r>
                      <a:endParaRPr lang="ru-RU" sz="1600" b="1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5436" marR="4543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600" b="1" i="0" u="none" strike="noStrike" dirty="0" smtClean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</a:rPr>
                        <a:t>5 699</a:t>
                      </a:r>
                      <a:endParaRPr lang="ru-RU" sz="1600" b="1" i="0" u="none" strike="noStrike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144000" marR="1080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6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72 095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144000" marR="1080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600" b="1" i="0" u="none" strike="noStrike" dirty="0" smtClean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</a:rPr>
                        <a:t>72 095</a:t>
                      </a:r>
                      <a:endParaRPr lang="ru-RU" sz="1600" b="1" i="0" u="none" strike="noStrike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144000" marR="1080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6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100,0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144000" marR="1080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6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1 165,0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144000" marR="1080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446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Всего</a:t>
                      </a:r>
                      <a:endParaRPr lang="ru-RU" sz="1600" b="1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5436" marR="4543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600" b="1" i="0" u="none" strike="noStrike" dirty="0" smtClean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</a:rPr>
                        <a:t>383 830</a:t>
                      </a:r>
                      <a:endParaRPr lang="ru-RU" sz="1600" b="1" i="0" u="none" strike="noStrike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144000" marR="1080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6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487 174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144000" marR="1080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600" b="1" i="0" u="none" strike="noStrike" dirty="0" smtClean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</a:rPr>
                        <a:t>466 629</a:t>
                      </a:r>
                      <a:endParaRPr lang="ru-RU" sz="1600" b="1" i="0" u="none" strike="noStrike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144000" marR="1080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6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95,8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144000" marR="1080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6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21,6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144000" marR="1080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8" name="Скругленный прямоугольник 7"/>
          <p:cNvSpPr/>
          <p:nvPr/>
        </p:nvSpPr>
        <p:spPr>
          <a:xfrm>
            <a:off x="251520" y="3501008"/>
            <a:ext cx="8784975" cy="288032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251520" y="5805264"/>
            <a:ext cx="8784975" cy="288032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907028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378FFA-0BD4-45AA-A1B1-F7511C3C856B}" type="datetime1">
              <a:rPr lang="ru-RU" smtClean="0"/>
              <a:pPr/>
              <a:t>21.05.2018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6019800" y="6368156"/>
            <a:ext cx="2286000" cy="365125"/>
          </a:xfrm>
        </p:spPr>
        <p:txBody>
          <a:bodyPr/>
          <a:lstStyle/>
          <a:p>
            <a:r>
              <a:rPr lang="ru-RU" dirty="0" err="1" smtClean="0"/>
              <a:t>Зиминский</a:t>
            </a:r>
            <a:r>
              <a:rPr lang="ru-RU" dirty="0" smtClean="0"/>
              <a:t> район</a:t>
            </a:r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0F0C1591-7F72-4D0D-8DF6-706D1B5031D6}" type="slidenum">
              <a:rPr lang="ru-RU" smtClean="0"/>
              <a:pPr/>
              <a:t>25</a:t>
            </a:fld>
            <a:endParaRPr lang="ru-RU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7380312" y="890425"/>
            <a:ext cx="149053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dirty="0"/>
              <a:t>(тыс. рублей)</a:t>
            </a:r>
            <a:endParaRPr lang="ru-RU" dirty="0">
              <a:ea typeface="Times New Roman"/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24299893"/>
              </p:ext>
            </p:extLst>
          </p:nvPr>
        </p:nvGraphicFramePr>
        <p:xfrm>
          <a:off x="457200" y="1412776"/>
          <a:ext cx="8229600" cy="3905164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3487917"/>
                <a:gridCol w="1490979"/>
                <a:gridCol w="1512168"/>
                <a:gridCol w="1738536"/>
              </a:tblGrid>
              <a:tr h="251235"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ru-RU" sz="18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МБТ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ru-RU" sz="1800" b="1" u="none" strike="noStrike" dirty="0" smtClean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Всего</a:t>
                      </a:r>
                    </a:p>
                  </a:txBody>
                  <a:tcPr marL="9525" marR="9525" marT="9525" marB="0" anchor="ctr"/>
                </a:tc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ru-RU" sz="1800" b="1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том числе</a:t>
                      </a:r>
                      <a:endParaRPr lang="ru-RU" sz="18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72977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8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 счет </a:t>
                      </a:r>
                      <a:r>
                        <a:rPr lang="ru-RU" sz="1800" b="1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районного бюджета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800" b="1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 счет средств областного бюджета</a:t>
                      </a:r>
                      <a:endParaRPr lang="ru-RU" sz="18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</a:tr>
              <a:tr h="251235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800" b="1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8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800" b="1" i="0" u="none" strike="noStrike" dirty="0" smtClean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800" b="1" i="0" u="none" strike="noStrike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8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</a:tr>
              <a:tr h="77763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800" b="1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Районный фонд финансовой поддержки поселений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800" b="1" i="0" u="none" strike="noStrike" dirty="0" smtClean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65 000</a:t>
                      </a:r>
                      <a:endParaRPr lang="ru-RU" sz="1800" b="1" i="0" u="none" strike="noStrike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72000" marT="9525" marB="3600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222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72000" marT="9525" marB="3600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64 778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72000" marT="9525" marB="36000" anchor="b"/>
                </a:tc>
              </a:tr>
              <a:tr h="140751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800" b="1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Межбюджетные трансферты на поддержку мер по обеспечению сбалансированности бюджетов поселений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800" b="1" i="0" u="none" strike="noStrike" dirty="0" smtClean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7 095</a:t>
                      </a:r>
                      <a:endParaRPr lang="ru-RU" sz="1800" b="1" i="0" u="none" strike="noStrike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72000" marT="9525" marB="3600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7 095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72000" marT="9525" marB="3600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72000" marT="9525" marB="36000" anchor="b"/>
                </a:tc>
              </a:tr>
              <a:tr h="25123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800" b="1" u="none" strike="noStrike" dirty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ВСЕГО:</a:t>
                      </a:r>
                      <a:endParaRPr lang="ru-RU" sz="1800" b="1" i="0" u="none" strike="noStrike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800" b="1" i="0" u="none" strike="noStrike" dirty="0" smtClean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72 095</a:t>
                      </a:r>
                      <a:endParaRPr lang="ru-RU" sz="1800" b="1" i="0" u="none" strike="noStrike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72000" marT="9525" marB="3600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800" b="1" i="0" u="none" strike="noStrike" dirty="0" smtClean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7 317</a:t>
                      </a:r>
                      <a:endParaRPr lang="ru-RU" sz="1800" b="1" i="0" u="none" strike="noStrike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72000" marT="9525" marB="3600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800" b="1" i="0" u="none" strike="noStrike" dirty="0" smtClean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64 778</a:t>
                      </a:r>
                      <a:endParaRPr lang="ru-RU" sz="1800" b="1" i="0" u="none" strike="noStrike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72000" marT="9525" marB="36000" anchor="b"/>
                </a:tc>
              </a:tr>
            </a:tbl>
          </a:graphicData>
        </a:graphic>
      </p:graphicFrame>
      <p:sp>
        <p:nvSpPr>
          <p:cNvPr id="8" name="Заголовок 1"/>
          <p:cNvSpPr>
            <a:spLocks noGrp="1"/>
          </p:cNvSpPr>
          <p:nvPr>
            <p:ph type="title"/>
          </p:nvPr>
        </p:nvSpPr>
        <p:spPr>
          <a:xfrm>
            <a:off x="456638" y="325129"/>
            <a:ext cx="8401080" cy="561956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Формирование финансовой помощи  поселениям в 2017 году</a:t>
            </a:r>
            <a:endParaRPr lang="ru-RU" sz="28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90986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730146-00E7-4513-9EF3-34B26A393A43}" type="datetime1">
              <a:rPr lang="ru-RU" smtClean="0"/>
              <a:pPr/>
              <a:t>21.05.2018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608AD0-3142-4B03-8AAC-B4E8F1CD88C0}" type="slidenum">
              <a:rPr lang="ru-RU" smtClean="0"/>
              <a:pPr/>
              <a:t>26</a:t>
            </a:fld>
            <a:endParaRPr lang="ru-RU"/>
          </a:p>
        </p:txBody>
      </p:sp>
      <p:sp>
        <p:nvSpPr>
          <p:cNvPr id="21" name="TextBox 20"/>
          <p:cNvSpPr txBox="1"/>
          <p:nvPr/>
        </p:nvSpPr>
        <p:spPr>
          <a:xfrm>
            <a:off x="7847856" y="714356"/>
            <a:ext cx="129614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тыс.руб</a:t>
            </a:r>
            <a:r>
              <a:rPr lang="ru-RU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endParaRPr lang="ru-RU" sz="1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12" name="Диаграмма 11"/>
          <p:cNvGraphicFramePr/>
          <p:nvPr>
            <p:extLst>
              <p:ext uri="{D42A27DB-BD31-4B8C-83A1-F6EECF244321}">
                <p14:modId xmlns:p14="http://schemas.microsoft.com/office/powerpoint/2010/main" val="1485088955"/>
              </p:ext>
            </p:extLst>
          </p:nvPr>
        </p:nvGraphicFramePr>
        <p:xfrm>
          <a:off x="415090" y="1052910"/>
          <a:ext cx="8291264" cy="53945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cxnSp>
        <p:nvCxnSpPr>
          <p:cNvPr id="29" name="Прямая со стрелкой 28"/>
          <p:cNvCxnSpPr/>
          <p:nvPr/>
        </p:nvCxnSpPr>
        <p:spPr>
          <a:xfrm flipV="1">
            <a:off x="2579040" y="1916832"/>
            <a:ext cx="1242978" cy="190826"/>
          </a:xfrm>
          <a:prstGeom prst="straightConnector1">
            <a:avLst/>
          </a:prstGeom>
          <a:ln w="3492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Заголовок 1"/>
          <p:cNvSpPr>
            <a:spLocks noGrp="1"/>
          </p:cNvSpPr>
          <p:nvPr>
            <p:ph type="title"/>
          </p:nvPr>
        </p:nvSpPr>
        <p:spPr>
          <a:xfrm>
            <a:off x="309954" y="381418"/>
            <a:ext cx="8401080" cy="561956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Финансовая помощь бюджетам поселений из других уровней бюджетной системы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9" name="Левая фигурная скобка 8"/>
          <p:cNvSpPr/>
          <p:nvPr/>
        </p:nvSpPr>
        <p:spPr>
          <a:xfrm>
            <a:off x="1187624" y="5101050"/>
            <a:ext cx="144016" cy="533421"/>
          </a:xfrm>
          <a:prstGeom prst="leftBrace">
            <a:avLst>
              <a:gd name="adj1" fmla="val 8333"/>
              <a:gd name="adj2" fmla="val 50000"/>
            </a:avLst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0" name="Левая фигурная скобка 9"/>
          <p:cNvSpPr/>
          <p:nvPr/>
        </p:nvSpPr>
        <p:spPr>
          <a:xfrm>
            <a:off x="3802779" y="5030757"/>
            <a:ext cx="144016" cy="533421"/>
          </a:xfrm>
          <a:prstGeom prst="leftBrace">
            <a:avLst>
              <a:gd name="adj1" fmla="val 8333"/>
              <a:gd name="adj2" fmla="val 50000"/>
            </a:avLst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1" name="Левая фигурная скобка 10"/>
          <p:cNvSpPr/>
          <p:nvPr/>
        </p:nvSpPr>
        <p:spPr>
          <a:xfrm>
            <a:off x="6300191" y="1499208"/>
            <a:ext cx="303495" cy="4030690"/>
          </a:xfrm>
          <a:prstGeom prst="leftBrace">
            <a:avLst>
              <a:gd name="adj1" fmla="val 8333"/>
              <a:gd name="adj2" fmla="val 50000"/>
            </a:avLst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cxnSp>
        <p:nvCxnSpPr>
          <p:cNvPr id="14" name="Прямая со стрелкой 13"/>
          <p:cNvCxnSpPr/>
          <p:nvPr/>
        </p:nvCxnSpPr>
        <p:spPr>
          <a:xfrm flipV="1">
            <a:off x="5157822" y="1605395"/>
            <a:ext cx="1242978" cy="190826"/>
          </a:xfrm>
          <a:prstGeom prst="straightConnector1">
            <a:avLst/>
          </a:prstGeom>
          <a:ln w="3492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9243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378FFA-0BD4-45AA-A1B1-F7511C3C856B}" type="datetime1">
              <a:rPr lang="ru-RU" smtClean="0"/>
              <a:pPr/>
              <a:t>21.05.2018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Зиминский район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0C1591-7F72-4D0D-8DF6-706D1B5031D6}" type="slidenum">
              <a:rPr lang="ru-RU" smtClean="0"/>
              <a:pPr/>
              <a:t>27</a:t>
            </a:fld>
            <a:endParaRPr lang="ru-RU"/>
          </a:p>
        </p:txBody>
      </p:sp>
      <p:sp>
        <p:nvSpPr>
          <p:cNvPr id="9" name="Rectangle 18"/>
          <p:cNvSpPr>
            <a:spLocks noChangeArrowheads="1"/>
          </p:cNvSpPr>
          <p:nvPr/>
        </p:nvSpPr>
        <p:spPr bwMode="auto">
          <a:xfrm>
            <a:off x="3071756" y="2184793"/>
            <a:ext cx="2906566" cy="1693941"/>
          </a:xfrm>
          <a:prstGeom prst="rect">
            <a:avLst/>
          </a:prstGeom>
          <a:solidFill>
            <a:srgbClr val="CCFFCC"/>
          </a:solidFill>
          <a:ln w="9525" cap="flat">
            <a:solidFill>
              <a:srgbClr val="00FF00"/>
            </a:solidFill>
            <a:round/>
            <a:headEnd/>
            <a:tailEnd/>
          </a:ln>
          <a:effectLst/>
        </p:spPr>
        <p:txBody>
          <a:bodyPr anchor="ctr"/>
          <a:lstStyle/>
          <a:p>
            <a:pPr algn="ctr"/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Бюджетные кредиты из областного бюджета</a:t>
            </a:r>
          </a:p>
        </p:txBody>
      </p:sp>
      <p:sp>
        <p:nvSpPr>
          <p:cNvPr id="13" name="Стрелка вправо 12"/>
          <p:cNvSpPr/>
          <p:nvPr/>
        </p:nvSpPr>
        <p:spPr>
          <a:xfrm>
            <a:off x="365083" y="1809768"/>
            <a:ext cx="2719136" cy="1490303"/>
          </a:xfrm>
          <a:prstGeom prst="rightArrow">
            <a:avLst/>
          </a:prstGeom>
          <a:solidFill>
            <a:srgbClr val="C5FF99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Погашение бюджетного кредита</a:t>
            </a:r>
          </a:p>
          <a:p>
            <a:pPr algn="ctr"/>
            <a:r>
              <a:rPr lang="ru-RU" sz="1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- </a:t>
            </a:r>
            <a:r>
              <a:rPr lang="ru-RU" sz="16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3 695 тыс. руб.</a:t>
            </a:r>
            <a:endParaRPr lang="ru-RU" sz="16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Стрелка вправо 13"/>
          <p:cNvSpPr/>
          <p:nvPr/>
        </p:nvSpPr>
        <p:spPr>
          <a:xfrm rot="10800000" flipV="1">
            <a:off x="5978322" y="1789533"/>
            <a:ext cx="2880320" cy="1396152"/>
          </a:xfrm>
          <a:prstGeom prst="rightArrow">
            <a:avLst/>
          </a:prstGeom>
          <a:solidFill>
            <a:srgbClr val="C5FF99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Привлечение </a:t>
            </a:r>
            <a:r>
              <a:rPr lang="ru-RU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бюджетного кредита </a:t>
            </a:r>
            <a:r>
              <a:rPr lang="ru-RU" sz="1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6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 тыс</a:t>
            </a:r>
            <a:r>
              <a:rPr lang="ru-RU" sz="16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руб.</a:t>
            </a:r>
          </a:p>
        </p:txBody>
      </p:sp>
      <p:sp>
        <p:nvSpPr>
          <p:cNvPr id="2" name="Выноска со стрелкой вверх 1"/>
          <p:cNvSpPr/>
          <p:nvPr/>
        </p:nvSpPr>
        <p:spPr>
          <a:xfrm>
            <a:off x="1084478" y="4260862"/>
            <a:ext cx="7133540" cy="693049"/>
          </a:xfrm>
          <a:prstGeom prst="upArrowCallout">
            <a:avLst/>
          </a:prstGeom>
          <a:solidFill>
            <a:srgbClr val="FFFF99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Муниципальный долг на 01.01.2018 г. – 4 990 тыс. рублей</a:t>
            </a:r>
            <a:endParaRPr lang="ru-RU" sz="2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AutoShape 13"/>
          <p:cNvSpPr>
            <a:spLocks noChangeArrowheads="1"/>
          </p:cNvSpPr>
          <p:nvPr/>
        </p:nvSpPr>
        <p:spPr bwMode="auto">
          <a:xfrm>
            <a:off x="1005230" y="1291883"/>
            <a:ext cx="6994390" cy="745383"/>
          </a:xfrm>
          <a:prstGeom prst="downArrowCallout">
            <a:avLst>
              <a:gd name="adj1" fmla="val 25000"/>
              <a:gd name="adj2" fmla="val 25000"/>
              <a:gd name="adj3" fmla="val 22415"/>
              <a:gd name="adj4" fmla="val 66667"/>
            </a:avLst>
          </a:prstGeom>
          <a:solidFill>
            <a:srgbClr val="FFFF99"/>
          </a:solidFill>
          <a:ln w="1905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lIns="0" tIns="0" rIns="0" bIns="0" anchor="ctr"/>
          <a:lstStyle/>
          <a:p>
            <a:pPr lvl="0" algn="ctr"/>
            <a:r>
              <a:rPr lang="ru-RU" sz="20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Муниципальный долг на 01.01.2017 г. – 9 322 тыс. рублей</a:t>
            </a:r>
          </a:p>
        </p:txBody>
      </p:sp>
      <p:sp>
        <p:nvSpPr>
          <p:cNvPr id="11" name="Заголовок 1"/>
          <p:cNvSpPr>
            <a:spLocks noGrp="1"/>
          </p:cNvSpPr>
          <p:nvPr>
            <p:ph type="title"/>
          </p:nvPr>
        </p:nvSpPr>
        <p:spPr>
          <a:xfrm>
            <a:off x="285720" y="152400"/>
            <a:ext cx="8401080" cy="561956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Муниципальные заимствования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12" name="Стрелка вправо 11"/>
          <p:cNvSpPr/>
          <p:nvPr/>
        </p:nvSpPr>
        <p:spPr>
          <a:xfrm rot="10800000" flipV="1">
            <a:off x="5978322" y="2868838"/>
            <a:ext cx="2880320" cy="1499160"/>
          </a:xfrm>
          <a:prstGeom prst="rightArrow">
            <a:avLst>
              <a:gd name="adj1" fmla="val 50000"/>
              <a:gd name="adj2" fmla="val 49076"/>
            </a:avLst>
          </a:prstGeom>
          <a:solidFill>
            <a:srgbClr val="C5FF99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Начисленные проценты, штрафы  – </a:t>
            </a:r>
            <a:r>
              <a:rPr lang="ru-RU" sz="16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126 тыс</a:t>
            </a:r>
            <a:r>
              <a:rPr lang="ru-RU" sz="16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руб.</a:t>
            </a:r>
          </a:p>
        </p:txBody>
      </p:sp>
      <p:sp>
        <p:nvSpPr>
          <p:cNvPr id="15" name="Стрелка вправо 14"/>
          <p:cNvSpPr/>
          <p:nvPr/>
        </p:nvSpPr>
        <p:spPr>
          <a:xfrm>
            <a:off x="391400" y="2861710"/>
            <a:ext cx="2719136" cy="1506288"/>
          </a:xfrm>
          <a:prstGeom prst="rightArrow">
            <a:avLst/>
          </a:prstGeom>
          <a:solidFill>
            <a:srgbClr val="C5FF99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Уплата процентов</a:t>
            </a:r>
          </a:p>
          <a:p>
            <a:pPr algn="ctr"/>
            <a:r>
              <a:rPr lang="ru-RU" sz="1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16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763 тыс. руб.</a:t>
            </a:r>
            <a:endParaRPr lang="ru-RU" sz="16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19975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5692D-7AEB-4A68-AF96-EFB8ED84C820}" type="datetime1">
              <a:rPr lang="ru-RU" smtClean="0"/>
              <a:pPr/>
              <a:t>21.05.2018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608AD0-3142-4B03-8AAC-B4E8F1CD88C0}" type="slidenum">
              <a:rPr lang="ru-RU" smtClean="0"/>
              <a:pPr/>
              <a:t>28</a:t>
            </a:fld>
            <a:endParaRPr lang="ru-RU"/>
          </a:p>
        </p:txBody>
      </p:sp>
      <p:sp>
        <p:nvSpPr>
          <p:cNvPr id="8" name="Заголовок 1"/>
          <p:cNvSpPr>
            <a:spLocks noGrp="1"/>
          </p:cNvSpPr>
          <p:nvPr>
            <p:ph type="title"/>
          </p:nvPr>
        </p:nvSpPr>
        <p:spPr>
          <a:xfrm>
            <a:off x="285720" y="152400"/>
            <a:ext cx="8401080" cy="561956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Резервный фонд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9" name="AutoShape 13"/>
          <p:cNvSpPr>
            <a:spLocks noChangeArrowheads="1"/>
          </p:cNvSpPr>
          <p:nvPr/>
        </p:nvSpPr>
        <p:spPr bwMode="auto">
          <a:xfrm>
            <a:off x="1907704" y="2296330"/>
            <a:ext cx="5643602" cy="873332"/>
          </a:xfrm>
          <a:prstGeom prst="downArrowCallout">
            <a:avLst>
              <a:gd name="adj1" fmla="val 25000"/>
              <a:gd name="adj2" fmla="val 25000"/>
              <a:gd name="adj3" fmla="val 22415"/>
              <a:gd name="adj4" fmla="val 66667"/>
            </a:avLst>
          </a:prstGeom>
          <a:solidFill>
            <a:srgbClr val="FFFF99"/>
          </a:solidFill>
          <a:ln w="19050">
            <a:solidFill>
              <a:srgbClr val="FFFF00"/>
            </a:solidFill>
            <a:miter lim="800000"/>
            <a:headEnd/>
            <a:tailEnd/>
          </a:ln>
          <a:effectLst/>
        </p:spPr>
        <p:txBody>
          <a:bodyPr lIns="0" tIns="0" rIns="0" bIns="0" anchor="ctr"/>
          <a:lstStyle/>
          <a:p>
            <a:pPr lvl="0" algn="ctr"/>
            <a:endParaRPr lang="ru-RU" sz="2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План на 2017 год – 200 тыс. рублей</a:t>
            </a:r>
          </a:p>
          <a:p>
            <a:pPr lvl="0" algn="ctr"/>
            <a:endParaRPr lang="ru-RU" sz="2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Rectangle 18"/>
          <p:cNvSpPr>
            <a:spLocks noChangeArrowheads="1"/>
          </p:cNvSpPr>
          <p:nvPr/>
        </p:nvSpPr>
        <p:spPr bwMode="auto">
          <a:xfrm>
            <a:off x="971600" y="4356404"/>
            <a:ext cx="7560840" cy="763695"/>
          </a:xfrm>
          <a:prstGeom prst="rect">
            <a:avLst/>
          </a:prstGeom>
          <a:solidFill>
            <a:srgbClr val="CCFFCC"/>
          </a:solidFill>
          <a:ln w="9525" cap="flat">
            <a:solidFill>
              <a:srgbClr val="92D050"/>
            </a:solidFill>
            <a:round/>
            <a:headEnd/>
            <a:tailEnd/>
          </a:ln>
          <a:effectLst/>
        </p:spPr>
        <p:txBody>
          <a:bodyPr anchor="ctr"/>
          <a:lstStyle/>
          <a:p>
            <a:pPr lvl="0"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оказание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разовой материальной помощи попавшим в экстренную ситуацию и (или) пострадавшим гражданам</a:t>
            </a:r>
            <a:endPara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AutoShape 13"/>
          <p:cNvSpPr>
            <a:spLocks noChangeArrowheads="1"/>
          </p:cNvSpPr>
          <p:nvPr/>
        </p:nvSpPr>
        <p:spPr bwMode="auto">
          <a:xfrm>
            <a:off x="1403648" y="3216654"/>
            <a:ext cx="6696744" cy="1125238"/>
          </a:xfrm>
          <a:prstGeom prst="downArrowCallout">
            <a:avLst>
              <a:gd name="adj1" fmla="val 25000"/>
              <a:gd name="adj2" fmla="val 25000"/>
              <a:gd name="adj3" fmla="val 22415"/>
              <a:gd name="adj4" fmla="val 66667"/>
            </a:avLst>
          </a:prstGeom>
          <a:solidFill>
            <a:srgbClr val="FFFF99"/>
          </a:solidFill>
          <a:ln w="19050">
            <a:solidFill>
              <a:srgbClr val="FFFF00"/>
            </a:solidFill>
            <a:miter lim="800000"/>
            <a:headEnd/>
            <a:tailEnd/>
          </a:ln>
          <a:effectLst/>
        </p:spPr>
        <p:txBody>
          <a:bodyPr lIns="0" tIns="0" rIns="0" bIns="0" anchor="ctr"/>
          <a:lstStyle/>
          <a:p>
            <a:pPr lvl="0" algn="ctr"/>
            <a:r>
              <a:rPr lang="ru-RU" sz="20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исполнение за 2017 год – 90 тыс. рублей</a:t>
            </a:r>
            <a:endParaRPr lang="ru-RU" sz="2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Rectangle 18"/>
          <p:cNvSpPr>
            <a:spLocks noChangeArrowheads="1"/>
          </p:cNvSpPr>
          <p:nvPr/>
        </p:nvSpPr>
        <p:spPr bwMode="auto">
          <a:xfrm>
            <a:off x="285720" y="855812"/>
            <a:ext cx="8678768" cy="1294507"/>
          </a:xfrm>
          <a:prstGeom prst="rect">
            <a:avLst/>
          </a:prstGeom>
          <a:solidFill>
            <a:srgbClr val="CCFFCC"/>
          </a:solidFill>
          <a:ln w="9525" cap="flat">
            <a:solidFill>
              <a:srgbClr val="92D050"/>
            </a:solidFill>
            <a:round/>
            <a:headEnd/>
            <a:tailEnd/>
          </a:ln>
          <a:effectLst/>
        </p:spPr>
        <p:txBody>
          <a:bodyPr anchor="ctr"/>
          <a:lstStyle/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направляются на финансовое обеспечение непредвиденных расходов, в том числе на проведение аварийно-восстановительных работ и иных мероприятий, связанных с ликвидацией последствий стихийных бедствий и других чрезвычайных ситуаций, а также на иные мероприятия</a:t>
            </a:r>
          </a:p>
        </p:txBody>
      </p:sp>
    </p:spTree>
    <p:extLst>
      <p:ext uri="{BB962C8B-B14F-4D97-AF65-F5344CB8AC3E}">
        <p14:creationId xmlns:p14="http://schemas.microsoft.com/office/powerpoint/2010/main" val="3819424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5692D-7AEB-4A68-AF96-EFB8ED84C820}" type="datetime1">
              <a:rPr lang="ru-RU" smtClean="0"/>
              <a:pPr/>
              <a:t>21.05.2018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608AD0-3142-4B03-8AAC-B4E8F1CD88C0}" type="slidenum">
              <a:rPr lang="ru-RU" smtClean="0"/>
              <a:pPr/>
              <a:t>29</a:t>
            </a:fld>
            <a:endParaRPr lang="ru-RU"/>
          </a:p>
        </p:txBody>
      </p:sp>
      <p:sp>
        <p:nvSpPr>
          <p:cNvPr id="8" name="Заголовок 1"/>
          <p:cNvSpPr>
            <a:spLocks noGrp="1"/>
          </p:cNvSpPr>
          <p:nvPr>
            <p:ph type="title"/>
          </p:nvPr>
        </p:nvSpPr>
        <p:spPr>
          <a:xfrm>
            <a:off x="285720" y="152400"/>
            <a:ext cx="8401080" cy="561956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Муниципальный дорожный фонд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9" name="AutoShape 13"/>
          <p:cNvSpPr>
            <a:spLocks noChangeArrowheads="1"/>
          </p:cNvSpPr>
          <p:nvPr/>
        </p:nvSpPr>
        <p:spPr bwMode="auto">
          <a:xfrm>
            <a:off x="1857356" y="1965386"/>
            <a:ext cx="5643602" cy="847907"/>
          </a:xfrm>
          <a:prstGeom prst="downArrowCallout">
            <a:avLst>
              <a:gd name="adj1" fmla="val 25000"/>
              <a:gd name="adj2" fmla="val 25000"/>
              <a:gd name="adj3" fmla="val 22415"/>
              <a:gd name="adj4" fmla="val 66667"/>
            </a:avLst>
          </a:prstGeom>
          <a:solidFill>
            <a:srgbClr val="FFFF99"/>
          </a:solidFill>
          <a:ln w="19050">
            <a:solidFill>
              <a:srgbClr val="FFFF00"/>
            </a:solidFill>
            <a:miter lim="800000"/>
            <a:headEnd/>
            <a:tailEnd/>
          </a:ln>
          <a:effectLst/>
        </p:spPr>
        <p:txBody>
          <a:bodyPr lIns="0" tIns="0" rIns="0" bIns="0" anchor="ctr"/>
          <a:lstStyle/>
          <a:p>
            <a:pPr lvl="0" algn="ctr"/>
            <a:endParaRPr lang="ru-RU" sz="2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План на 2017 год – 5 632 тыс. рублей</a:t>
            </a:r>
          </a:p>
          <a:p>
            <a:pPr lvl="0" algn="ctr"/>
            <a:endParaRPr lang="ru-RU" sz="2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Rectangle 18"/>
          <p:cNvSpPr>
            <a:spLocks noChangeArrowheads="1"/>
          </p:cNvSpPr>
          <p:nvPr/>
        </p:nvSpPr>
        <p:spPr bwMode="auto">
          <a:xfrm>
            <a:off x="612648" y="3649215"/>
            <a:ext cx="3898836" cy="1440817"/>
          </a:xfrm>
          <a:prstGeom prst="rect">
            <a:avLst/>
          </a:prstGeom>
          <a:solidFill>
            <a:srgbClr val="CCFFCC"/>
          </a:solidFill>
          <a:ln w="9525" cap="flat">
            <a:solidFill>
              <a:srgbClr val="92D050"/>
            </a:solidFill>
            <a:round/>
            <a:headEnd/>
            <a:tailEnd/>
          </a:ln>
          <a:effectLst/>
        </p:spPr>
        <p:txBody>
          <a:bodyPr anchor="ctr"/>
          <a:lstStyle/>
          <a:p>
            <a:pPr lvl="0" algn="ctr"/>
            <a:r>
              <a:rPr lang="ru-RU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541 тыс. рублей</a:t>
            </a:r>
          </a:p>
          <a:p>
            <a:pPr lvl="0"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Содержание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автомобильных дорог общего пользования и искусственных сооружений на них</a:t>
            </a:r>
            <a:endPara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AutoShape 13"/>
          <p:cNvSpPr>
            <a:spLocks noChangeArrowheads="1"/>
          </p:cNvSpPr>
          <p:nvPr/>
        </p:nvSpPr>
        <p:spPr bwMode="auto">
          <a:xfrm>
            <a:off x="1286481" y="2960684"/>
            <a:ext cx="6696744" cy="745383"/>
          </a:xfrm>
          <a:prstGeom prst="downArrowCallout">
            <a:avLst>
              <a:gd name="adj1" fmla="val 25000"/>
              <a:gd name="adj2" fmla="val 25000"/>
              <a:gd name="adj3" fmla="val 22415"/>
              <a:gd name="adj4" fmla="val 66667"/>
            </a:avLst>
          </a:prstGeom>
          <a:solidFill>
            <a:srgbClr val="FFFF99"/>
          </a:solidFill>
          <a:ln w="19050">
            <a:solidFill>
              <a:srgbClr val="FFFF00"/>
            </a:solidFill>
            <a:miter lim="800000"/>
            <a:headEnd/>
            <a:tailEnd/>
          </a:ln>
          <a:effectLst/>
        </p:spPr>
        <p:txBody>
          <a:bodyPr lIns="0" tIns="0" rIns="0" bIns="0" anchor="ctr"/>
          <a:lstStyle/>
          <a:p>
            <a:pPr lvl="0" algn="ctr"/>
            <a:r>
              <a:rPr lang="ru-RU" sz="20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12,5% исполнение за 2017 год – 706 тыс. рублей</a:t>
            </a:r>
            <a:endParaRPr lang="ru-RU" sz="2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Rectangle 18"/>
          <p:cNvSpPr>
            <a:spLocks noChangeArrowheads="1"/>
          </p:cNvSpPr>
          <p:nvPr/>
        </p:nvSpPr>
        <p:spPr bwMode="auto">
          <a:xfrm>
            <a:off x="295469" y="747061"/>
            <a:ext cx="8678768" cy="962593"/>
          </a:xfrm>
          <a:prstGeom prst="rect">
            <a:avLst/>
          </a:prstGeom>
          <a:solidFill>
            <a:srgbClr val="CCFFCC"/>
          </a:solidFill>
          <a:ln w="9525" cap="flat">
            <a:solidFill>
              <a:srgbClr val="92D050"/>
            </a:solidFill>
            <a:round/>
            <a:headEnd/>
            <a:tailEnd/>
          </a:ln>
          <a:effectLst/>
        </p:spPr>
        <p:txBody>
          <a:bodyPr anchor="ctr"/>
          <a:lstStyle/>
          <a:p>
            <a:pPr lvl="0"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осуществление полномочий в области использования автомобильных дорог и осуществление дорожной деятельности в отношении автомобильных дорог общего пользования местного значения муниципального района</a:t>
            </a:r>
          </a:p>
        </p:txBody>
      </p:sp>
      <p:sp>
        <p:nvSpPr>
          <p:cNvPr id="15" name="Rectangle 18"/>
          <p:cNvSpPr>
            <a:spLocks noChangeArrowheads="1"/>
          </p:cNvSpPr>
          <p:nvPr/>
        </p:nvSpPr>
        <p:spPr bwMode="auto">
          <a:xfrm>
            <a:off x="4786314" y="3643314"/>
            <a:ext cx="3972747" cy="1446719"/>
          </a:xfrm>
          <a:prstGeom prst="rect">
            <a:avLst/>
          </a:prstGeom>
          <a:solidFill>
            <a:srgbClr val="CCFFCC"/>
          </a:solidFill>
          <a:ln w="9525" cap="flat">
            <a:solidFill>
              <a:srgbClr val="92D050"/>
            </a:solidFill>
            <a:round/>
            <a:headEnd/>
            <a:tailEnd/>
          </a:ln>
          <a:effectLst/>
        </p:spPr>
        <p:txBody>
          <a:bodyPr anchor="ctr"/>
          <a:lstStyle/>
          <a:p>
            <a:pPr lvl="0" algn="ctr"/>
            <a:r>
              <a:rPr lang="ru-RU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165 тыс. рублей</a:t>
            </a:r>
          </a:p>
          <a:p>
            <a:pPr lvl="0"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Оформление прав собственности на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улично-дорожную сеть общего пользования местного значения и земельные участки под ними</a:t>
            </a:r>
            <a:endPara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AutoShape 13"/>
          <p:cNvSpPr>
            <a:spLocks noChangeArrowheads="1"/>
          </p:cNvSpPr>
          <p:nvPr/>
        </p:nvSpPr>
        <p:spPr bwMode="auto">
          <a:xfrm>
            <a:off x="1330785" y="5517232"/>
            <a:ext cx="6696744" cy="745383"/>
          </a:xfrm>
          <a:prstGeom prst="downArrowCallout">
            <a:avLst>
              <a:gd name="adj1" fmla="val 25000"/>
              <a:gd name="adj2" fmla="val 25000"/>
              <a:gd name="adj3" fmla="val 22415"/>
              <a:gd name="adj4" fmla="val 66667"/>
            </a:avLst>
          </a:prstGeom>
          <a:solidFill>
            <a:srgbClr val="FFFF99"/>
          </a:solidFill>
          <a:ln w="19050">
            <a:solidFill>
              <a:srgbClr val="FFFF00"/>
            </a:solidFill>
            <a:miter lim="800000"/>
            <a:headEnd/>
            <a:tailEnd/>
          </a:ln>
          <a:effectLst/>
        </p:spPr>
        <p:txBody>
          <a:bodyPr lIns="0" tIns="0" rIns="0" bIns="0" anchor="ctr"/>
          <a:lstStyle/>
          <a:p>
            <a:pPr algn="ctr"/>
            <a:r>
              <a:rPr lang="ru-RU" sz="20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Дорожный фонд на 2018 год + 4 926 тыс. рублей</a:t>
            </a:r>
          </a:p>
        </p:txBody>
      </p:sp>
      <p:sp>
        <p:nvSpPr>
          <p:cNvPr id="4" name="Стрелка вниз 3"/>
          <p:cNvSpPr/>
          <p:nvPr/>
        </p:nvSpPr>
        <p:spPr>
          <a:xfrm>
            <a:off x="4456267" y="5090032"/>
            <a:ext cx="445780" cy="427200"/>
          </a:xfrm>
          <a:prstGeom prst="downArrow">
            <a:avLst/>
          </a:prstGeom>
          <a:solidFill>
            <a:srgbClr val="F5FD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07520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378FFA-0BD4-45AA-A1B1-F7511C3C856B}" type="datetime1">
              <a:rPr lang="ru-RU" smtClean="0"/>
              <a:pPr/>
              <a:t>21.05.2018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6000760" y="6072206"/>
            <a:ext cx="2286000" cy="365125"/>
          </a:xfrm>
        </p:spPr>
        <p:txBody>
          <a:bodyPr/>
          <a:lstStyle/>
          <a:p>
            <a:r>
              <a:rPr lang="ru-RU" dirty="0" err="1" smtClean="0"/>
              <a:t>Зиминский</a:t>
            </a:r>
            <a:r>
              <a:rPr lang="ru-RU" dirty="0" smtClean="0"/>
              <a:t> район</a:t>
            </a:r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0F0C1591-7F72-4D0D-8DF6-706D1B5031D6}" type="slidenum">
              <a:rPr lang="ru-RU" smtClean="0"/>
              <a:pPr/>
              <a:t>3</a:t>
            </a:fld>
            <a:endParaRPr lang="ru-RU" dirty="0"/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/>
          </p:nvPr>
        </p:nvGraphicFramePr>
        <p:xfrm>
          <a:off x="633400" y="1857313"/>
          <a:ext cx="8104414" cy="2715214"/>
        </p:xfrm>
        <a:graphic>
          <a:graphicData uri="http://schemas.openxmlformats.org/drawingml/2006/table">
            <a:tbl>
              <a:tblPr/>
              <a:tblGrid>
                <a:gridCol w="3506679"/>
                <a:gridCol w="1368152"/>
                <a:gridCol w="1512168"/>
                <a:gridCol w="1717415"/>
              </a:tblGrid>
              <a:tr h="49757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Показатели</a:t>
                      </a:r>
                      <a:endParaRPr lang="ru-RU" sz="18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План</a:t>
                      </a:r>
                      <a:endParaRPr lang="ru-RU" sz="18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Исполнение</a:t>
                      </a:r>
                      <a:endParaRPr lang="ru-RU" sz="18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% исполнения</a:t>
                      </a:r>
                      <a:endParaRPr lang="ru-RU" sz="18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6255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solidFill>
                            <a:srgbClr val="0000CC"/>
                          </a:solidFill>
                          <a:latin typeface="Times New Roman"/>
                          <a:ea typeface="Times New Roman"/>
                        </a:rPr>
                        <a:t>ДОХОДЫ, </a:t>
                      </a:r>
                      <a:r>
                        <a:rPr lang="ru-RU" sz="1800" dirty="0">
                          <a:solidFill>
                            <a:srgbClr val="0000CC"/>
                          </a:solidFill>
                          <a:latin typeface="Times New Roman"/>
                          <a:ea typeface="Times New Roman"/>
                        </a:rPr>
                        <a:t>в том числе: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FF99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solidFill>
                            <a:srgbClr val="0000CC"/>
                          </a:solidFill>
                          <a:latin typeface="Times New Roman"/>
                          <a:ea typeface="Times New Roman"/>
                        </a:rPr>
                        <a:t>527 765</a:t>
                      </a:r>
                      <a:endParaRPr lang="ru-RU" sz="1800" b="1" dirty="0">
                        <a:solidFill>
                          <a:srgbClr val="0000CC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FF99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solidFill>
                            <a:srgbClr val="0000CC"/>
                          </a:solidFill>
                          <a:latin typeface="Times New Roman"/>
                          <a:ea typeface="Times New Roman"/>
                        </a:rPr>
                        <a:t>526 493</a:t>
                      </a:r>
                      <a:endParaRPr lang="ru-RU" sz="1800" b="1" dirty="0">
                        <a:solidFill>
                          <a:srgbClr val="0000CC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FF99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solidFill>
                            <a:srgbClr val="0000CC"/>
                          </a:solidFill>
                          <a:latin typeface="Times New Roman"/>
                          <a:ea typeface="Times New Roman"/>
                        </a:rPr>
                        <a:t>99,8</a:t>
                      </a:r>
                      <a:endParaRPr lang="ru-RU" sz="1800" b="1" dirty="0">
                        <a:solidFill>
                          <a:srgbClr val="0000CC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FF99"/>
                    </a:solidFill>
                  </a:tcPr>
                </a:tc>
              </a:tr>
              <a:tr h="35917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налоговые и неналоговые доходы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100 713</a:t>
                      </a:r>
                      <a:endParaRPr lang="ru-RU" sz="18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104 947</a:t>
                      </a:r>
                      <a:endParaRPr lang="ru-RU" sz="18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104,2</a:t>
                      </a:r>
                      <a:endParaRPr lang="ru-RU" sz="18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917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безвозмездные перечисления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427 051</a:t>
                      </a:r>
                      <a:endParaRPr lang="ru-RU" sz="18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421 545</a:t>
                      </a:r>
                      <a:endParaRPr lang="ru-RU" sz="18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98,7</a:t>
                      </a:r>
                      <a:endParaRPr lang="ru-RU" sz="18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4193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solidFill>
                            <a:srgbClr val="0000CC"/>
                          </a:solidFill>
                          <a:latin typeface="Times New Roman"/>
                          <a:ea typeface="Times New Roman"/>
                        </a:rPr>
                        <a:t>РАСХОДЫ</a:t>
                      </a:r>
                      <a:endParaRPr lang="ru-RU" sz="1800" dirty="0">
                        <a:solidFill>
                          <a:srgbClr val="0000CC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FF99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solidFill>
                            <a:srgbClr val="0000CC"/>
                          </a:solidFill>
                          <a:latin typeface="Times New Roman"/>
                          <a:ea typeface="Times New Roman"/>
                        </a:rPr>
                        <a:t>535 508</a:t>
                      </a:r>
                      <a:endParaRPr lang="ru-RU" sz="1800" b="1" dirty="0">
                        <a:solidFill>
                          <a:srgbClr val="0000CC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FF99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solidFill>
                            <a:srgbClr val="0000CC"/>
                          </a:solidFill>
                          <a:latin typeface="Times New Roman"/>
                          <a:ea typeface="Times New Roman"/>
                        </a:rPr>
                        <a:t>503 893</a:t>
                      </a:r>
                      <a:endParaRPr lang="ru-RU" sz="1800" b="1" dirty="0">
                        <a:solidFill>
                          <a:srgbClr val="0000CC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FF99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solidFill>
                            <a:srgbClr val="0000CC"/>
                          </a:solidFill>
                          <a:latin typeface="Times New Roman"/>
                          <a:ea typeface="Times New Roman"/>
                        </a:rPr>
                        <a:t>94,1</a:t>
                      </a:r>
                      <a:endParaRPr lang="ru-RU" sz="1800" b="1" dirty="0">
                        <a:solidFill>
                          <a:srgbClr val="0000CC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FF99"/>
                    </a:solidFill>
                  </a:tcPr>
                </a:tc>
              </a:tr>
              <a:tr h="49480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solidFill>
                            <a:srgbClr val="0000CC"/>
                          </a:solidFill>
                          <a:latin typeface="Times New Roman"/>
                          <a:ea typeface="Times New Roman"/>
                        </a:rPr>
                        <a:t>ДЕФИЦИТ (-)</a:t>
                      </a:r>
                      <a:endParaRPr lang="ru-RU" sz="1800" dirty="0">
                        <a:solidFill>
                          <a:srgbClr val="0000CC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FF99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solidFill>
                            <a:srgbClr val="0000CC"/>
                          </a:solidFill>
                          <a:latin typeface="Times New Roman"/>
                          <a:ea typeface="Times New Roman"/>
                        </a:rPr>
                        <a:t>- 7 743</a:t>
                      </a:r>
                      <a:endParaRPr lang="ru-RU" sz="1800" b="1" dirty="0">
                        <a:solidFill>
                          <a:srgbClr val="0000CC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FF99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solidFill>
                            <a:srgbClr val="0000CC"/>
                          </a:solidFill>
                          <a:latin typeface="Times New Roman"/>
                          <a:ea typeface="Times New Roman"/>
                        </a:rPr>
                        <a:t>22 600</a:t>
                      </a:r>
                      <a:endParaRPr lang="ru-RU" sz="1800" b="1" dirty="0">
                        <a:solidFill>
                          <a:srgbClr val="0000CC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FF99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solidFill>
                            <a:srgbClr val="0000CC"/>
                          </a:solidFill>
                          <a:latin typeface="Times New Roman"/>
                          <a:ea typeface="Times New Roman"/>
                        </a:rPr>
                        <a:t>-</a:t>
                      </a:r>
                      <a:endParaRPr lang="ru-RU" sz="1800" b="1" dirty="0">
                        <a:solidFill>
                          <a:srgbClr val="0000CC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FF99"/>
                    </a:solidFill>
                  </a:tcPr>
                </a:tc>
              </a:tr>
            </a:tbl>
          </a:graphicData>
        </a:graphic>
      </p:graphicFrame>
      <p:sp>
        <p:nvSpPr>
          <p:cNvPr id="11" name="Прямоугольник 10"/>
          <p:cNvSpPr/>
          <p:nvPr/>
        </p:nvSpPr>
        <p:spPr>
          <a:xfrm>
            <a:off x="7462721" y="1412776"/>
            <a:ext cx="120295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(тыс.руб.)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Заголовок 1"/>
          <p:cNvSpPr>
            <a:spLocks noGrp="1"/>
          </p:cNvSpPr>
          <p:nvPr>
            <p:ph type="title"/>
          </p:nvPr>
        </p:nvSpPr>
        <p:spPr>
          <a:xfrm>
            <a:off x="436079" y="164186"/>
            <a:ext cx="8229600" cy="70483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Исполнение консолидированного бюджета за 2017 год</a:t>
            </a:r>
            <a:endParaRPr lang="ru-RU" sz="24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30759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275C3F-E7E1-45E8-B58E-413706274862}" type="datetime1">
              <a:rPr lang="ru-RU" smtClean="0"/>
              <a:pPr/>
              <a:t>21.05.2018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608AD0-3142-4B03-8AAC-B4E8F1CD88C0}" type="slidenum">
              <a:rPr lang="ru-RU" smtClean="0"/>
              <a:pPr/>
              <a:t>30</a:t>
            </a:fld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1785918" y="1357298"/>
            <a:ext cx="56886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/>
              <a:t>СПАСИБО ЗА ВНИМАНИЕ!</a:t>
            </a:r>
            <a:endParaRPr lang="ru-RU" sz="3600" dirty="0"/>
          </a:p>
        </p:txBody>
      </p:sp>
      <p:pic>
        <p:nvPicPr>
          <p:cNvPr id="6" name="Picture 2" descr="C:\Documents and Settings\Spirit\Desktop\шторы\image00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00232" y="2071678"/>
            <a:ext cx="5072098" cy="364333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0919219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0248" y="0"/>
            <a:ext cx="8229600" cy="704832"/>
          </a:xfrm>
        </p:spPr>
        <p:txBody>
          <a:bodyPr>
            <a:normAutofit/>
          </a:bodyPr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Доходы консолидированного бюджета </a:t>
            </a:r>
            <a:r>
              <a:rPr lang="ru-RU" sz="2400" b="1" smtClean="0">
                <a:solidFill>
                  <a:schemeClr val="tx1"/>
                </a:solidFill>
              </a:rPr>
              <a:t>за 2017 </a:t>
            </a:r>
            <a:r>
              <a:rPr lang="ru-RU" sz="2400" b="1" dirty="0" smtClean="0">
                <a:solidFill>
                  <a:schemeClr val="tx1"/>
                </a:solidFill>
              </a:rPr>
              <a:t>год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C22510-BFC5-4099-BF8D-DF732632E2F1}" type="datetime1">
              <a:rPr lang="ru-RU" smtClean="0"/>
              <a:pPr/>
              <a:t>21.05.2018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608AD0-3142-4B03-8AAC-B4E8F1CD88C0}" type="slidenum">
              <a:rPr lang="ru-RU" smtClean="0"/>
              <a:pPr/>
              <a:t>4</a:t>
            </a:fld>
            <a:endParaRPr lang="ru-RU"/>
          </a:p>
        </p:txBody>
      </p:sp>
      <p:graphicFrame>
        <p:nvGraphicFramePr>
          <p:cNvPr id="7" name="Диаграмма 6"/>
          <p:cNvGraphicFramePr/>
          <p:nvPr>
            <p:extLst/>
          </p:nvPr>
        </p:nvGraphicFramePr>
        <p:xfrm>
          <a:off x="3851920" y="1412776"/>
          <a:ext cx="5040560" cy="47525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" name="Содержимое 2"/>
          <p:cNvSpPr>
            <a:spLocks noGrp="1"/>
          </p:cNvSpPr>
          <p:nvPr>
            <p:ph sz="half" idx="1"/>
          </p:nvPr>
        </p:nvSpPr>
        <p:spPr>
          <a:xfrm>
            <a:off x="142844" y="1340768"/>
            <a:ext cx="3565060" cy="4752527"/>
          </a:xfrm>
        </p:spPr>
        <p:txBody>
          <a:bodyPr>
            <a:normAutofit fontScale="92500" lnSpcReduction="20000"/>
          </a:bodyPr>
          <a:lstStyle/>
          <a:p>
            <a:pPr marL="0" indent="0" algn="ctr">
              <a:buNone/>
            </a:pPr>
            <a:r>
              <a:rPr lang="ru-RU" b="1" dirty="0" smtClean="0">
                <a:solidFill>
                  <a:srgbClr val="002060"/>
                </a:solidFill>
              </a:rPr>
              <a:t>Доходы бюджета</a:t>
            </a:r>
          </a:p>
          <a:p>
            <a:pPr marL="0" indent="0" algn="ctr">
              <a:buNone/>
            </a:pPr>
            <a:r>
              <a:rPr lang="ru-RU" b="1" dirty="0" smtClean="0">
                <a:solidFill>
                  <a:srgbClr val="002060"/>
                </a:solidFill>
              </a:rPr>
              <a:t>526 493 тыс. руб.</a:t>
            </a:r>
            <a:r>
              <a:rPr lang="ru-RU" dirty="0" smtClean="0">
                <a:solidFill>
                  <a:srgbClr val="002060"/>
                </a:solidFill>
              </a:rPr>
              <a:t>, </a:t>
            </a:r>
          </a:p>
          <a:p>
            <a:pPr marL="0" indent="0" algn="ctr">
              <a:buNone/>
            </a:pPr>
            <a:r>
              <a:rPr lang="ru-RU" sz="2400" dirty="0" smtClean="0">
                <a:solidFill>
                  <a:srgbClr val="002060"/>
                </a:solidFill>
              </a:rPr>
              <a:t>из них:</a:t>
            </a:r>
          </a:p>
          <a:p>
            <a:pPr lvl="0"/>
            <a:r>
              <a:rPr lang="ru-RU" sz="2400" dirty="0">
                <a:solidFill>
                  <a:srgbClr val="002060"/>
                </a:solidFill>
              </a:rPr>
              <a:t>в</a:t>
            </a:r>
            <a:r>
              <a:rPr lang="ru-RU" sz="2400" dirty="0" smtClean="0">
                <a:solidFill>
                  <a:srgbClr val="002060"/>
                </a:solidFill>
              </a:rPr>
              <a:t>сего доходы муниципального района</a:t>
            </a:r>
          </a:p>
          <a:p>
            <a:pPr lvl="0">
              <a:buNone/>
            </a:pPr>
            <a:r>
              <a:rPr lang="ru-RU" sz="2400" b="1" dirty="0" smtClean="0">
                <a:solidFill>
                  <a:srgbClr val="002060"/>
                </a:solidFill>
              </a:rPr>
              <a:t>	483 054 тыс. руб.</a:t>
            </a:r>
            <a:r>
              <a:rPr lang="ru-RU" sz="2400" dirty="0" smtClean="0">
                <a:solidFill>
                  <a:srgbClr val="002060"/>
                </a:solidFill>
              </a:rPr>
              <a:t> </a:t>
            </a:r>
          </a:p>
          <a:p>
            <a:pPr lvl="0">
              <a:buNone/>
            </a:pPr>
            <a:endParaRPr lang="ru-RU" sz="2400" dirty="0" smtClean="0">
              <a:solidFill>
                <a:srgbClr val="002060"/>
              </a:solidFill>
            </a:endParaRPr>
          </a:p>
          <a:p>
            <a:pPr lvl="0"/>
            <a:r>
              <a:rPr lang="ru-RU" sz="2400" dirty="0">
                <a:solidFill>
                  <a:srgbClr val="002060"/>
                </a:solidFill>
              </a:rPr>
              <a:t>в</a:t>
            </a:r>
            <a:r>
              <a:rPr lang="ru-RU" sz="2400" dirty="0" smtClean="0">
                <a:solidFill>
                  <a:srgbClr val="002060"/>
                </a:solidFill>
              </a:rPr>
              <a:t>сего доходы поселений </a:t>
            </a:r>
          </a:p>
          <a:p>
            <a:pPr lvl="0">
              <a:buNone/>
            </a:pPr>
            <a:r>
              <a:rPr lang="ru-RU" sz="2400" b="1" dirty="0" smtClean="0">
                <a:solidFill>
                  <a:srgbClr val="002060"/>
                </a:solidFill>
              </a:rPr>
              <a:t>     120 579 тыс. руб. </a:t>
            </a:r>
          </a:p>
          <a:p>
            <a:pPr lvl="0">
              <a:buNone/>
            </a:pPr>
            <a:endParaRPr lang="ru-RU" sz="2400" b="1" dirty="0" smtClean="0">
              <a:solidFill>
                <a:srgbClr val="002060"/>
              </a:solidFill>
            </a:endParaRPr>
          </a:p>
          <a:p>
            <a:pPr lvl="0"/>
            <a:r>
              <a:rPr lang="ru-RU" sz="2400" dirty="0">
                <a:solidFill>
                  <a:srgbClr val="0066FF"/>
                </a:solidFill>
              </a:rPr>
              <a:t>о</a:t>
            </a:r>
            <a:r>
              <a:rPr lang="ru-RU" sz="2400" dirty="0" smtClean="0">
                <a:solidFill>
                  <a:srgbClr val="0066FF"/>
                </a:solidFill>
              </a:rPr>
              <a:t>бъем внутренних межбюджетных трансфертов </a:t>
            </a:r>
            <a:endParaRPr lang="ru-RU" sz="2400" dirty="0">
              <a:solidFill>
                <a:srgbClr val="0066FF"/>
              </a:solidFill>
            </a:endParaRPr>
          </a:p>
          <a:p>
            <a:pPr lvl="0">
              <a:buNone/>
            </a:pPr>
            <a:r>
              <a:rPr lang="ru-RU" sz="2400" b="1" dirty="0">
                <a:solidFill>
                  <a:srgbClr val="0066FF"/>
                </a:solidFill>
              </a:rPr>
              <a:t>     </a:t>
            </a:r>
            <a:r>
              <a:rPr lang="ru-RU" sz="2400" b="1" dirty="0" smtClean="0">
                <a:solidFill>
                  <a:srgbClr val="0066FF"/>
                </a:solidFill>
              </a:rPr>
              <a:t>77 140 тыс</a:t>
            </a:r>
            <a:r>
              <a:rPr lang="ru-RU" sz="2400" b="1" dirty="0">
                <a:solidFill>
                  <a:srgbClr val="0066FF"/>
                </a:solidFill>
              </a:rPr>
              <a:t>. руб. </a:t>
            </a:r>
          </a:p>
          <a:p>
            <a:pPr lvl="0">
              <a:buNone/>
            </a:pPr>
            <a:endParaRPr lang="ru-RU" sz="2400" b="1" dirty="0" smtClean="0">
              <a:solidFill>
                <a:srgbClr val="002060"/>
              </a:solidFill>
            </a:endParaRPr>
          </a:p>
          <a:p>
            <a:pPr lvl="0">
              <a:buNone/>
            </a:pPr>
            <a:endParaRPr lang="ru-RU" sz="2400" b="1" dirty="0" smtClean="0">
              <a:solidFill>
                <a:srgbClr val="002060"/>
              </a:solidFill>
            </a:endParaRPr>
          </a:p>
          <a:p>
            <a:pPr algn="ctr"/>
            <a:endParaRPr lang="ru-RU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70810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0248" y="233293"/>
            <a:ext cx="8229600" cy="704832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Основные плановые показатели бюджета</a:t>
            </a:r>
            <a:br>
              <a:rPr lang="ru-RU" sz="2800" b="1" dirty="0" smtClean="0">
                <a:solidFill>
                  <a:schemeClr val="tx1"/>
                </a:solidFill>
              </a:rPr>
            </a:br>
            <a:r>
              <a:rPr lang="ru-RU" sz="2800" b="1" dirty="0" smtClean="0">
                <a:solidFill>
                  <a:schemeClr val="tx1"/>
                </a:solidFill>
              </a:rPr>
              <a:t>на 2017 год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00D034-7367-441D-B9E4-55B2EFE2665B}" type="datetime1">
              <a:rPr lang="ru-RU" smtClean="0"/>
              <a:pPr/>
              <a:t>21.05.2018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608AD0-3142-4B03-8AAC-B4E8F1CD88C0}" type="slidenum">
              <a:rPr lang="ru-RU" smtClean="0"/>
              <a:pPr/>
              <a:t>5</a:t>
            </a:fld>
            <a:endParaRPr lang="ru-RU"/>
          </a:p>
        </p:txBody>
      </p:sp>
      <p:graphicFrame>
        <p:nvGraphicFramePr>
          <p:cNvPr id="7" name="Диаграмма 6"/>
          <p:cNvGraphicFramePr/>
          <p:nvPr>
            <p:extLst>
              <p:ext uri="{D42A27DB-BD31-4B8C-83A1-F6EECF244321}">
                <p14:modId xmlns:p14="http://schemas.microsoft.com/office/powerpoint/2010/main" val="3952568917"/>
              </p:ext>
            </p:extLst>
          </p:nvPr>
        </p:nvGraphicFramePr>
        <p:xfrm>
          <a:off x="395536" y="1285860"/>
          <a:ext cx="8784976" cy="48794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9" name="Скругленный прямоугольник 8"/>
          <p:cNvSpPr/>
          <p:nvPr/>
        </p:nvSpPr>
        <p:spPr>
          <a:xfrm>
            <a:off x="1537023" y="3649014"/>
            <a:ext cx="1270494" cy="500066"/>
          </a:xfrm>
          <a:prstGeom prst="roundRect">
            <a:avLst/>
          </a:prstGeom>
          <a:solidFill>
            <a:schemeClr val="bg1"/>
          </a:solidFill>
          <a:ln w="349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+ 114 824</a:t>
            </a:r>
            <a:endParaRPr lang="en-US" sz="1600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en-US" sz="16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+</a:t>
            </a:r>
            <a:r>
              <a:rPr lang="ru-RU" sz="16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31</a:t>
            </a:r>
            <a:r>
              <a:rPr lang="en-US" sz="16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%</a:t>
            </a:r>
            <a:endParaRPr lang="ru-RU" sz="16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139952" y="3649014"/>
            <a:ext cx="1080120" cy="500066"/>
          </a:xfrm>
          <a:prstGeom prst="roundRect">
            <a:avLst/>
          </a:prstGeom>
          <a:solidFill>
            <a:schemeClr val="bg1"/>
          </a:solidFill>
          <a:ln w="349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+ 117 816</a:t>
            </a:r>
            <a:endParaRPr lang="en-US" sz="1600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en-US" sz="16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+</a:t>
            </a:r>
            <a:r>
              <a:rPr lang="ru-RU" sz="16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32</a:t>
            </a:r>
            <a:r>
              <a:rPr lang="en-US" sz="16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%</a:t>
            </a:r>
            <a:endParaRPr lang="ru-RU" sz="16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6799909" y="4253895"/>
            <a:ext cx="936104" cy="360040"/>
          </a:xfrm>
          <a:prstGeom prst="roundRect">
            <a:avLst/>
          </a:prstGeom>
          <a:solidFill>
            <a:schemeClr val="bg1"/>
          </a:solidFill>
          <a:ln w="349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+ 2 992</a:t>
            </a:r>
            <a:endParaRPr lang="ru-RU" sz="16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6084168" y="1412776"/>
            <a:ext cx="216024" cy="216024"/>
          </a:xfrm>
          <a:prstGeom prst="rect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6444208" y="1340768"/>
            <a:ext cx="259228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- первоначальный бюджет утвержден решением Думы от 21.12.2016 г. № 192</a:t>
            </a:r>
            <a:endParaRPr lang="ru-RU" sz="1400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6084168" y="2204864"/>
            <a:ext cx="216024" cy="216024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TextBox 15"/>
          <p:cNvSpPr txBox="1"/>
          <p:nvPr/>
        </p:nvSpPr>
        <p:spPr>
          <a:xfrm>
            <a:off x="6516216" y="2132856"/>
            <a:ext cx="262778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- уточненный вариант бюджета утвержден решением Думы от 20.12.2017 г. № 280</a:t>
            </a:r>
            <a:endParaRPr lang="ru-RU" sz="1400" dirty="0"/>
          </a:p>
        </p:txBody>
      </p:sp>
      <p:sp>
        <p:nvSpPr>
          <p:cNvPr id="17" name="TextBox 16"/>
          <p:cNvSpPr txBox="1"/>
          <p:nvPr/>
        </p:nvSpPr>
        <p:spPr>
          <a:xfrm>
            <a:off x="7847856" y="785794"/>
            <a:ext cx="129614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тыс.руб</a:t>
            </a:r>
            <a:r>
              <a:rPr lang="ru-RU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endParaRPr lang="ru-RU" sz="1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378FFA-0BD4-45AA-A1B1-F7511C3C856B}" type="datetime1">
              <a:rPr lang="ru-RU" smtClean="0"/>
              <a:pPr/>
              <a:t>21.05.2018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6000760" y="6072206"/>
            <a:ext cx="2286000" cy="365125"/>
          </a:xfrm>
        </p:spPr>
        <p:txBody>
          <a:bodyPr/>
          <a:lstStyle/>
          <a:p>
            <a:r>
              <a:rPr lang="ru-RU" dirty="0" err="1" smtClean="0"/>
              <a:t>Зиминский</a:t>
            </a:r>
            <a:r>
              <a:rPr lang="ru-RU" dirty="0" smtClean="0"/>
              <a:t> район</a:t>
            </a:r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0F0C1591-7F72-4D0D-8DF6-706D1B5031D6}" type="slidenum">
              <a:rPr lang="ru-RU" smtClean="0"/>
              <a:pPr/>
              <a:t>6</a:t>
            </a:fld>
            <a:endParaRPr lang="ru-RU" dirty="0"/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8373042"/>
              </p:ext>
            </p:extLst>
          </p:nvPr>
        </p:nvGraphicFramePr>
        <p:xfrm>
          <a:off x="633400" y="1857313"/>
          <a:ext cx="8104414" cy="2715214"/>
        </p:xfrm>
        <a:graphic>
          <a:graphicData uri="http://schemas.openxmlformats.org/drawingml/2006/table">
            <a:tbl>
              <a:tblPr/>
              <a:tblGrid>
                <a:gridCol w="3506679"/>
                <a:gridCol w="1368152"/>
                <a:gridCol w="1512168"/>
                <a:gridCol w="1717415"/>
              </a:tblGrid>
              <a:tr h="49757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Показатели</a:t>
                      </a:r>
                      <a:endParaRPr lang="ru-RU" sz="18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План</a:t>
                      </a:r>
                      <a:endParaRPr lang="ru-RU" sz="18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Исполнение</a:t>
                      </a:r>
                      <a:endParaRPr lang="ru-RU" sz="18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% исполнения</a:t>
                      </a:r>
                      <a:endParaRPr lang="ru-RU" sz="18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6255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solidFill>
                            <a:srgbClr val="0000CC"/>
                          </a:solidFill>
                          <a:latin typeface="Times New Roman"/>
                          <a:ea typeface="Times New Roman"/>
                        </a:rPr>
                        <a:t>ДОХОДЫ, </a:t>
                      </a:r>
                      <a:r>
                        <a:rPr lang="ru-RU" sz="1800" dirty="0">
                          <a:solidFill>
                            <a:srgbClr val="0000CC"/>
                          </a:solidFill>
                          <a:latin typeface="Times New Roman"/>
                          <a:ea typeface="Times New Roman"/>
                        </a:rPr>
                        <a:t>в том числе: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FF99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solidFill>
                            <a:srgbClr val="0000CC"/>
                          </a:solidFill>
                          <a:latin typeface="Times New Roman"/>
                          <a:ea typeface="Times New Roman"/>
                        </a:rPr>
                        <a:t>484 182</a:t>
                      </a:r>
                      <a:endParaRPr lang="ru-RU" sz="1800" b="1" dirty="0">
                        <a:solidFill>
                          <a:srgbClr val="0000CC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FF99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solidFill>
                            <a:srgbClr val="0000CC"/>
                          </a:solidFill>
                          <a:latin typeface="Times New Roman"/>
                          <a:ea typeface="Times New Roman"/>
                        </a:rPr>
                        <a:t>483 054</a:t>
                      </a:r>
                      <a:endParaRPr lang="ru-RU" sz="1800" b="1" dirty="0">
                        <a:solidFill>
                          <a:srgbClr val="0000CC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FF99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solidFill>
                            <a:srgbClr val="0000CC"/>
                          </a:solidFill>
                          <a:latin typeface="Times New Roman"/>
                          <a:ea typeface="Times New Roman"/>
                        </a:rPr>
                        <a:t>99,8</a:t>
                      </a:r>
                      <a:endParaRPr lang="ru-RU" sz="1800" b="1" dirty="0">
                        <a:solidFill>
                          <a:srgbClr val="0000CC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FF99"/>
                    </a:solidFill>
                  </a:tcPr>
                </a:tc>
              </a:tr>
              <a:tr h="35917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налоговые и неналоговые доходы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65 568</a:t>
                      </a:r>
                      <a:endParaRPr lang="ru-RU" sz="18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69 907</a:t>
                      </a:r>
                      <a:endParaRPr lang="ru-RU" sz="18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106,6</a:t>
                      </a:r>
                      <a:endParaRPr lang="ru-RU" sz="18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917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безвозмездные перечисления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418 614</a:t>
                      </a:r>
                      <a:endParaRPr lang="ru-RU" sz="18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413 147</a:t>
                      </a:r>
                      <a:endParaRPr lang="ru-RU" sz="18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98,7</a:t>
                      </a:r>
                      <a:endParaRPr lang="ru-RU" sz="18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4193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solidFill>
                            <a:srgbClr val="0000CC"/>
                          </a:solidFill>
                          <a:latin typeface="Times New Roman"/>
                          <a:ea typeface="Times New Roman"/>
                        </a:rPr>
                        <a:t>РАСХОДЫ</a:t>
                      </a:r>
                      <a:endParaRPr lang="ru-RU" sz="1800" dirty="0">
                        <a:solidFill>
                          <a:srgbClr val="0000CC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FF99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solidFill>
                            <a:srgbClr val="0000CC"/>
                          </a:solidFill>
                          <a:latin typeface="Times New Roman"/>
                          <a:ea typeface="Times New Roman"/>
                        </a:rPr>
                        <a:t>487 174</a:t>
                      </a:r>
                      <a:endParaRPr lang="ru-RU" sz="1800" b="1" dirty="0">
                        <a:solidFill>
                          <a:srgbClr val="0000CC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FF99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solidFill>
                            <a:srgbClr val="0000CC"/>
                          </a:solidFill>
                          <a:latin typeface="Times New Roman"/>
                          <a:ea typeface="Times New Roman"/>
                        </a:rPr>
                        <a:t>466 629</a:t>
                      </a:r>
                      <a:endParaRPr lang="ru-RU" sz="1800" b="1" dirty="0">
                        <a:solidFill>
                          <a:srgbClr val="0000CC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FF99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solidFill>
                            <a:srgbClr val="0000CC"/>
                          </a:solidFill>
                          <a:latin typeface="Times New Roman"/>
                          <a:ea typeface="Times New Roman"/>
                        </a:rPr>
                        <a:t>95,8</a:t>
                      </a:r>
                      <a:endParaRPr lang="ru-RU" sz="1800" b="1" dirty="0">
                        <a:solidFill>
                          <a:srgbClr val="0000CC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FF99"/>
                    </a:solidFill>
                  </a:tcPr>
                </a:tc>
              </a:tr>
              <a:tr h="49480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solidFill>
                            <a:srgbClr val="0000CC"/>
                          </a:solidFill>
                          <a:latin typeface="Times New Roman"/>
                          <a:ea typeface="Times New Roman"/>
                        </a:rPr>
                        <a:t>ДЕФИЦИТ (-)</a:t>
                      </a:r>
                      <a:endParaRPr lang="ru-RU" sz="1800" dirty="0">
                        <a:solidFill>
                          <a:srgbClr val="0000CC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FF99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solidFill>
                            <a:srgbClr val="0000CC"/>
                          </a:solidFill>
                          <a:latin typeface="Times New Roman"/>
                          <a:ea typeface="Times New Roman"/>
                        </a:rPr>
                        <a:t>-2 992</a:t>
                      </a:r>
                      <a:endParaRPr lang="ru-RU" sz="1800" b="1" dirty="0">
                        <a:solidFill>
                          <a:srgbClr val="0000CC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FF99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solidFill>
                            <a:srgbClr val="0000CC"/>
                          </a:solidFill>
                          <a:latin typeface="Times New Roman"/>
                          <a:ea typeface="Times New Roman"/>
                        </a:rPr>
                        <a:t>16 425</a:t>
                      </a:r>
                      <a:endParaRPr lang="ru-RU" sz="1800" b="1" dirty="0">
                        <a:solidFill>
                          <a:srgbClr val="0000CC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FF99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800" b="1" dirty="0">
                        <a:solidFill>
                          <a:srgbClr val="0000CC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FF99"/>
                    </a:solidFill>
                  </a:tcPr>
                </a:tc>
              </a:tr>
            </a:tbl>
          </a:graphicData>
        </a:graphic>
      </p:graphicFrame>
      <p:sp>
        <p:nvSpPr>
          <p:cNvPr id="11" name="Прямоугольник 10"/>
          <p:cNvSpPr/>
          <p:nvPr/>
        </p:nvSpPr>
        <p:spPr>
          <a:xfrm>
            <a:off x="7462721" y="1412776"/>
            <a:ext cx="120295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(тыс.руб.)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Заголовок 1"/>
          <p:cNvSpPr>
            <a:spLocks noGrp="1"/>
          </p:cNvSpPr>
          <p:nvPr>
            <p:ph type="title"/>
          </p:nvPr>
        </p:nvSpPr>
        <p:spPr>
          <a:xfrm>
            <a:off x="436079" y="164186"/>
            <a:ext cx="8229600" cy="70483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Исполнение бюджета Зиминского районного муниципального образования за 2017 год</a:t>
            </a:r>
            <a:endParaRPr lang="ru-RU" sz="24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41865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0248" y="188640"/>
            <a:ext cx="8229600" cy="646137"/>
          </a:xfrm>
        </p:spPr>
        <p:txBody>
          <a:bodyPr>
            <a:noAutofit/>
          </a:bodyPr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Основные показатели исполнения бюджета</a:t>
            </a:r>
            <a:br>
              <a:rPr lang="ru-RU" sz="2400" b="1" dirty="0" smtClean="0">
                <a:solidFill>
                  <a:schemeClr val="tx1"/>
                </a:solidFill>
              </a:rPr>
            </a:br>
            <a:r>
              <a:rPr lang="ru-RU" sz="2400" b="1" dirty="0" smtClean="0">
                <a:solidFill>
                  <a:schemeClr val="tx1"/>
                </a:solidFill>
              </a:rPr>
              <a:t>за 2013-2017 год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730146-00E7-4513-9EF3-34B26A393A43}" type="datetime1">
              <a:rPr lang="ru-RU" smtClean="0"/>
              <a:pPr/>
              <a:t>21.05.2018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608AD0-3142-4B03-8AAC-B4E8F1CD88C0}" type="slidenum">
              <a:rPr lang="ru-RU" smtClean="0"/>
              <a:pPr/>
              <a:t>7</a:t>
            </a:fld>
            <a:endParaRPr lang="ru-RU"/>
          </a:p>
        </p:txBody>
      </p:sp>
      <p:graphicFrame>
        <p:nvGraphicFramePr>
          <p:cNvPr id="7" name="Диаграмма 6"/>
          <p:cNvGraphicFramePr/>
          <p:nvPr>
            <p:extLst>
              <p:ext uri="{D42A27DB-BD31-4B8C-83A1-F6EECF244321}">
                <p14:modId xmlns:p14="http://schemas.microsoft.com/office/powerpoint/2010/main" val="283894404"/>
              </p:ext>
            </p:extLst>
          </p:nvPr>
        </p:nvGraphicFramePr>
        <p:xfrm>
          <a:off x="-26247" y="834777"/>
          <a:ext cx="9170247" cy="561855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8172400" y="1196752"/>
            <a:ext cx="129614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тыс.руб</a:t>
            </a:r>
            <a:r>
              <a:rPr lang="ru-RU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endParaRPr lang="ru-RU" sz="1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704832"/>
          </a:xfrm>
        </p:spPr>
        <p:txBody>
          <a:bodyPr>
            <a:normAutofit/>
          </a:bodyPr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Доходы районного бюджета за 2017 год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610645-F89B-4178-AB6D-39117E836B37}" type="datetime1">
              <a:rPr lang="ru-RU" smtClean="0"/>
              <a:pPr/>
              <a:t>21.05.2018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dirty="0" smtClean="0"/>
              <a:t>ЗИМИНСКИЙ РАЙОН</a:t>
            </a:r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6ABEB0-49D6-45FC-8D70-7445789BACF1}" type="slidenum">
              <a:rPr lang="ru-RU" smtClean="0"/>
              <a:pPr/>
              <a:t>8</a:t>
            </a:fld>
            <a:endParaRPr lang="ru-RU" dirty="0"/>
          </a:p>
        </p:txBody>
      </p:sp>
      <p:graphicFrame>
        <p:nvGraphicFramePr>
          <p:cNvPr id="7" name="Диаграмма 6"/>
          <p:cNvGraphicFramePr/>
          <p:nvPr>
            <p:extLst>
              <p:ext uri="{D42A27DB-BD31-4B8C-83A1-F6EECF244321}">
                <p14:modId xmlns:p14="http://schemas.microsoft.com/office/powerpoint/2010/main" val="3186561248"/>
              </p:ext>
            </p:extLst>
          </p:nvPr>
        </p:nvGraphicFramePr>
        <p:xfrm>
          <a:off x="428596" y="1071546"/>
          <a:ext cx="8352928" cy="40005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68991458"/>
              </p:ext>
            </p:extLst>
          </p:nvPr>
        </p:nvGraphicFramePr>
        <p:xfrm>
          <a:off x="357157" y="4658686"/>
          <a:ext cx="8286810" cy="1737360"/>
        </p:xfrm>
        <a:graphic>
          <a:graphicData uri="http://schemas.openxmlformats.org/drawingml/2006/table">
            <a:tbl>
              <a:tblPr firstRow="1" bandRow="1">
                <a:tableStyleId>{BDBED569-4797-4DF1-A0F4-6AAB3CD982D8}</a:tableStyleId>
              </a:tblPr>
              <a:tblGrid>
                <a:gridCol w="3766731"/>
                <a:gridCol w="1506693"/>
                <a:gridCol w="1506693"/>
                <a:gridCol w="1506693"/>
              </a:tblGrid>
              <a:tr h="583944">
                <a:tc>
                  <a:txBody>
                    <a:bodyPr/>
                    <a:lstStyle/>
                    <a:p>
                      <a:endParaRPr lang="ru-RU" b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0" dirty="0" smtClean="0">
                          <a:solidFill>
                            <a:schemeClr val="tx1"/>
                          </a:solidFill>
                        </a:rPr>
                        <a:t>план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0" dirty="0" smtClean="0">
                          <a:solidFill>
                            <a:schemeClr val="tx1"/>
                          </a:solidFill>
                        </a:rPr>
                        <a:t>факт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0" dirty="0" smtClean="0">
                          <a:solidFill>
                            <a:schemeClr val="tx1"/>
                          </a:solidFill>
                        </a:rPr>
                        <a:t>% исполнения</a:t>
                      </a:r>
                    </a:p>
                  </a:txBody>
                  <a:tcPr/>
                </a:tc>
              </a:tr>
              <a:tr h="338317">
                <a:tc>
                  <a:txBody>
                    <a:bodyPr/>
                    <a:lstStyle/>
                    <a:p>
                      <a:r>
                        <a:rPr lang="ru-RU" b="1" dirty="0" smtClean="0"/>
                        <a:t>ДОХОДЫ, ВСЕГО</a:t>
                      </a:r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</a:rPr>
                        <a:t>484 182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</a:rPr>
                        <a:t>483 054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</a:rPr>
                        <a:t>99,8</a:t>
                      </a:r>
                    </a:p>
                  </a:txBody>
                  <a:tcPr/>
                </a:tc>
              </a:tr>
              <a:tr h="338317">
                <a:tc>
                  <a:txBody>
                    <a:bodyPr/>
                    <a:lstStyle/>
                    <a:p>
                      <a:r>
                        <a:rPr lang="ru-RU" b="0" dirty="0" smtClean="0"/>
                        <a:t>Налоговые и неналоговые доходы</a:t>
                      </a:r>
                      <a:endParaRPr lang="ru-RU" b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0" dirty="0" smtClean="0">
                          <a:solidFill>
                            <a:schemeClr val="tx1"/>
                          </a:solidFill>
                        </a:rPr>
                        <a:t>65 568</a:t>
                      </a:r>
                      <a:endParaRPr lang="ru-RU" b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0" dirty="0" smtClean="0">
                          <a:solidFill>
                            <a:schemeClr val="tx1"/>
                          </a:solidFill>
                        </a:rPr>
                        <a:t>69 907</a:t>
                      </a:r>
                      <a:endParaRPr lang="ru-RU" b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0" dirty="0" smtClean="0">
                          <a:solidFill>
                            <a:schemeClr val="tx1"/>
                          </a:solidFill>
                        </a:rPr>
                        <a:t>106,6</a:t>
                      </a:r>
                      <a:endParaRPr lang="ru-RU" b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338317">
                <a:tc>
                  <a:txBody>
                    <a:bodyPr/>
                    <a:lstStyle/>
                    <a:p>
                      <a:r>
                        <a:rPr lang="ru-RU" b="0" dirty="0" smtClean="0"/>
                        <a:t>Безвозмездные поступления</a:t>
                      </a:r>
                      <a:endParaRPr lang="ru-RU" b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0" dirty="0" smtClean="0">
                          <a:solidFill>
                            <a:schemeClr val="tx1"/>
                          </a:solidFill>
                        </a:rPr>
                        <a:t>418 614</a:t>
                      </a:r>
                      <a:endParaRPr lang="ru-RU" b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0" dirty="0" smtClean="0">
                          <a:solidFill>
                            <a:schemeClr val="tx1"/>
                          </a:solidFill>
                        </a:rPr>
                        <a:t>413 147</a:t>
                      </a:r>
                      <a:endParaRPr lang="ru-RU" b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0" dirty="0" smtClean="0">
                          <a:solidFill>
                            <a:schemeClr val="tx1"/>
                          </a:solidFill>
                        </a:rPr>
                        <a:t>98,7</a:t>
                      </a:r>
                      <a:endParaRPr lang="ru-RU" b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7215206" y="4143380"/>
            <a:ext cx="129614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тыс.руб</a:t>
            </a:r>
            <a:r>
              <a:rPr lang="ru-RU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endParaRPr lang="ru-RU" sz="1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70483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Нормативы отчислений основных налоговых и неналоговых доходов</a:t>
            </a:r>
            <a:endParaRPr lang="ru-RU" sz="2400" b="1" dirty="0">
              <a:solidFill>
                <a:schemeClr val="tx1"/>
              </a:solidFill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49066953"/>
              </p:ext>
            </p:extLst>
          </p:nvPr>
        </p:nvGraphicFramePr>
        <p:xfrm>
          <a:off x="432048" y="682562"/>
          <a:ext cx="8460432" cy="6053830"/>
        </p:xfrm>
        <a:graphic>
          <a:graphicData uri="http://schemas.openxmlformats.org/drawingml/2006/table">
            <a:tbl>
              <a:tblPr firstRow="1" firstCol="1" bandRow="1">
                <a:tableStyleId>{616DA210-FB5B-4158-B5E0-FEB733F419BA}</a:tableStyleId>
              </a:tblPr>
              <a:tblGrid>
                <a:gridCol w="5266928"/>
                <a:gridCol w="1008112"/>
                <a:gridCol w="1008112"/>
                <a:gridCol w="1177280"/>
              </a:tblGrid>
              <a:tr h="301127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Показатель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08000" marR="108000" marT="36000" marB="3600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2015 год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08000" marR="108000" marT="36000" marB="3600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1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2016 </a:t>
                      </a:r>
                      <a:r>
                        <a:rPr lang="ru-RU" sz="16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08000" marR="108000" marT="36000" marB="3600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1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2017 </a:t>
                      </a:r>
                      <a:r>
                        <a:rPr lang="ru-RU" sz="16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08000" marR="108000" marT="36000" marB="36000" anchor="ctr"/>
                </a:tc>
              </a:tr>
              <a:tr h="59244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600" b="1" u="none" strike="noStrike" dirty="0" smtClean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Налог </a:t>
                      </a:r>
                      <a:r>
                        <a:rPr lang="ru-RU" sz="1600" b="1" u="none" strike="noStrike" dirty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доходы физических </a:t>
                      </a:r>
                      <a:r>
                        <a:rPr lang="ru-RU" sz="1600" b="1" u="none" strike="noStrike" dirty="0" smtClean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лиц</a:t>
                      </a:r>
                    </a:p>
                  </a:txBody>
                  <a:tcPr marL="108000" marR="108000" marT="36000" marB="3600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1" u="none" strike="noStrike" dirty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31,25%</a:t>
                      </a:r>
                      <a:endParaRPr lang="ru-RU" sz="1600" b="1" i="0" u="none" strike="noStrike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08000" marR="108000" marT="36000" marB="3600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1" u="none" strike="noStrike" dirty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31,25%</a:t>
                      </a:r>
                      <a:endParaRPr lang="ru-RU" sz="1600" b="1" i="0" u="none" strike="noStrike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08000" marR="108000" marT="36000" marB="3600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1" i="0" u="none" strike="noStrike" dirty="0" smtClean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34,25%</a:t>
                      </a:r>
                      <a:endParaRPr lang="ru-RU" sz="1600" b="1" i="0" u="none" strike="noStrike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08000" marR="108000" marT="36000" marB="36000" anchor="ctr"/>
                </a:tc>
              </a:tr>
              <a:tr h="68602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600" b="1" u="none" strike="noStrike" dirty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Акцизы по подакцизным товарам (продукции), производимым на территории РФ</a:t>
                      </a:r>
                      <a:endParaRPr lang="ru-RU" sz="1600" b="1" i="0" u="none" strike="noStrike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08000" marR="108000" marT="36000" marB="3600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1" u="none" strike="noStrike" dirty="0" smtClean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0,036%</a:t>
                      </a:r>
                      <a:endParaRPr lang="ru-RU" sz="1600" b="1" i="0" u="none" strike="noStrike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08000" marR="108000" marT="36000" marB="3600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1" u="none" strike="noStrike" dirty="0" smtClean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0,036%</a:t>
                      </a:r>
                      <a:endParaRPr lang="ru-RU" sz="1600" b="1" i="0" u="none" strike="noStrike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08000" marR="108000" marT="36000" marB="3600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1" i="0" u="none" strike="noStrike" dirty="0" smtClean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0,051%</a:t>
                      </a:r>
                      <a:endParaRPr lang="ru-RU" sz="1600" b="1" i="0" u="none" strike="noStrike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08000" marR="108000" marT="36000" marB="36000" anchor="ctr"/>
                </a:tc>
              </a:tr>
              <a:tr h="495008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dirty="0" smtClean="0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Налог,</a:t>
                      </a:r>
                      <a:r>
                        <a:rPr lang="ru-RU" sz="1600" b="1" baseline="0" dirty="0" smtClean="0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взимаемый в связи с применением упрощенной системы налогообложения</a:t>
                      </a:r>
                      <a:endParaRPr lang="ru-RU" sz="1600" b="1" dirty="0" smtClean="0"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08000" marR="108000" marT="36000" marB="3600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1" i="0" u="none" strike="noStrike" dirty="0" smtClean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sz="1600" b="1" i="0" u="none" strike="noStrike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08000" marR="108000" marT="36000" marB="3600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1" i="0" u="none" strike="noStrike" dirty="0" smtClean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sz="1600" b="1" i="0" u="none" strike="noStrike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08000" marR="108000" marT="36000" marB="3600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1" i="0" u="none" strike="noStrike" dirty="0" smtClean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30%</a:t>
                      </a:r>
                      <a:endParaRPr lang="ru-RU" sz="1600" b="1" i="0" u="none" strike="noStrike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08000" marR="108000" marT="36000" marB="36000" anchor="ctr"/>
                </a:tc>
              </a:tr>
              <a:tr h="44843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600" b="1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Единый налог на вмененный доход для отдельных видов деятельности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08000" marR="108000" marT="36000" marB="3600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08000" marR="108000" marT="36000" marB="3600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08000" marR="108000" marT="36000" marB="3600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1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08000" marR="108000" marT="36000" marB="36000" anchor="ctr"/>
                </a:tc>
              </a:tr>
              <a:tr h="27934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6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Единый сельскохозяйственный налог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08000" marR="108000" marT="36000" marB="3600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50%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08000" marR="108000" marT="36000" marB="3600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50%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08000" marR="108000" marT="36000" marB="3600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50%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08000" marR="108000" marT="36000" marB="36000" anchor="ctr"/>
                </a:tc>
              </a:tr>
              <a:tr h="10974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6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Государственная пошлина, сборы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08000" marR="108000" marT="36000" marB="3600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08000" marR="108000" marT="36000" marB="3600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08000" marR="108000" marT="36000" marB="3600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08000" marR="108000" marT="36000" marB="36000" anchor="ctr"/>
                </a:tc>
              </a:tr>
              <a:tr h="301127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600" b="1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Арендная плата за земельные </a:t>
                      </a:r>
                      <a:r>
                        <a:rPr lang="ru-RU" sz="1600" b="1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участки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08000" marR="108000" marT="36000" marB="3600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1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08000" marR="108000" marT="36000" marB="3600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1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08000" marR="108000" marT="36000" marB="3600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1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08000" marR="108000" marT="36000" marB="36000" anchor="ctr"/>
                </a:tc>
              </a:tr>
              <a:tr h="3257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6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Прочие поступления от использования имущества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08000" marR="108000" marT="36000" marB="3600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08000" marR="108000" marT="36000" marB="3600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08000" marR="108000" marT="36000" marB="3600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08000" marR="108000" marT="36000" marB="36000" anchor="ctr"/>
                </a:tc>
              </a:tr>
              <a:tr h="27934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600" b="1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Плата за негативное воздействие на окружающую среду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08000" marR="108000" marT="36000" marB="3600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1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40%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08000" marR="108000" marT="36000" marB="3600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1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55%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08000" marR="108000" marT="36000" marB="3600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1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55%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08000" marR="108000" marT="36000" marB="36000" anchor="ctr"/>
                </a:tc>
              </a:tr>
              <a:tr h="27934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6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Доходы</a:t>
                      </a:r>
                      <a:r>
                        <a:rPr lang="ru-RU" sz="1600" b="1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от оказания платных услуг и компенсации затрат государства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08000" marR="108000" marT="36000" marB="3600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1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08000" marR="108000" marT="36000" marB="3600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1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08000" marR="108000" marT="36000" marB="3600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1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08000" marR="108000" marT="36000" marB="36000" anchor="ctr"/>
                </a:tc>
              </a:tr>
              <a:tr h="27934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600" b="1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Доходы от реализации имущества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08000" marR="108000" marT="36000" marB="3600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1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08000" marR="108000" marT="36000" marB="3600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1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08000" marR="108000" marT="36000" marB="3600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1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08000" marR="108000" marT="36000" marB="36000" anchor="ctr"/>
                </a:tc>
              </a:tr>
              <a:tr h="27934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600" b="1" u="none" strike="noStrik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Доходы от продажи земельных участков</a:t>
                      </a:r>
                      <a:endParaRPr lang="ru-RU" sz="1600" b="1" i="0" u="none" strike="noStrik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08000" marR="108000" marT="36000" marB="3600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1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08000" marR="108000" marT="36000" marB="3600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1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08000" marR="108000" marT="36000" marB="3600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1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08000" marR="108000" marT="36000" marB="36000" anchor="ctr"/>
                </a:tc>
              </a:tr>
              <a:tr h="27934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6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Штрафы, санкции, возмещение ущерба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08000" marR="108000" marT="36000" marB="3600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08000" marR="108000" marT="36000" marB="3600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08000" marR="108000" marT="36000" marB="3600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08000" marR="108000" marT="36000" marB="36000" anchor="ctr"/>
                </a:tc>
              </a:tr>
            </a:tbl>
          </a:graphicData>
        </a:graphic>
      </p:graphicFrame>
      <p:sp>
        <p:nvSpPr>
          <p:cNvPr id="8" name="Скругленный прямоугольник 7"/>
          <p:cNvSpPr/>
          <p:nvPr/>
        </p:nvSpPr>
        <p:spPr>
          <a:xfrm>
            <a:off x="457200" y="980728"/>
            <a:ext cx="8435280" cy="1885912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2" name="Стрелка вправо 11"/>
          <p:cNvSpPr/>
          <p:nvPr/>
        </p:nvSpPr>
        <p:spPr>
          <a:xfrm>
            <a:off x="4788024" y="1052736"/>
            <a:ext cx="894454" cy="534622"/>
          </a:xfrm>
          <a:prstGeom prst="rightArrow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+ 3 384</a:t>
            </a:r>
            <a:endParaRPr lang="ru-RU" sz="1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Стрелка вправо 12"/>
          <p:cNvSpPr/>
          <p:nvPr/>
        </p:nvSpPr>
        <p:spPr>
          <a:xfrm>
            <a:off x="4786420" y="2389079"/>
            <a:ext cx="894454" cy="534622"/>
          </a:xfrm>
          <a:prstGeom prst="rightArrow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+ 2 759</a:t>
            </a:r>
            <a:endParaRPr lang="ru-RU" sz="1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Стрелка вправо 13"/>
          <p:cNvSpPr/>
          <p:nvPr/>
        </p:nvSpPr>
        <p:spPr>
          <a:xfrm>
            <a:off x="4786420" y="1854457"/>
            <a:ext cx="894454" cy="534622"/>
          </a:xfrm>
          <a:prstGeom prst="rightArrow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+ 873</a:t>
            </a:r>
            <a:endParaRPr lang="ru-RU" sz="1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36917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Начальная">
  <a:themeElements>
    <a:clrScheme name="Начальная">
      <a:dk1>
        <a:sysClr val="windowText" lastClr="000000"/>
      </a:dk1>
      <a:lt1>
        <a:sysClr val="window" lastClr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B292CA"/>
      </a:hlink>
      <a:folHlink>
        <a:srgbClr val="6B5680"/>
      </a:folHlink>
    </a:clrScheme>
    <a:fontScheme name="Начальная">
      <a:majorFont>
        <a:latin typeface="Bookman Old Style"/>
        <a:ea typeface=""/>
        <a:cs typeface=""/>
        <a:font script="Grek" typeface="Cambria"/>
        <a:font script="Cyrl" typeface="Cambria"/>
        <a:font script="Jpan" typeface="HG明朝E"/>
        <a:font script="Hang" typeface="돋움"/>
        <a:font script="Hans" typeface="宋体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Gill Sans MT"/>
        <a:ea typeface=""/>
        <a:cs typeface=""/>
        <a:font script="Grek" typeface="Calibri"/>
        <a:font script="Cyrl" typeface="Calibri"/>
        <a:font script="Jpan" typeface="ＭＳ Ｐゴシック"/>
        <a:font script="Hang" typeface="맑은 고딕"/>
        <a:font script="Hans" typeface="华文新魏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Начальная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</a:schemeClr>
            </a:gs>
            <a:gs pos="30000">
              <a:schemeClr val="phClr">
                <a:shade val="90000"/>
                <a:satMod val="110000"/>
              </a:schemeClr>
            </a:gs>
            <a:gs pos="45000">
              <a:schemeClr val="phClr">
                <a:shade val="100000"/>
                <a:satMod val="118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0000"/>
                <a:satMod val="110000"/>
              </a:schemeClr>
            </a:gs>
            <a:gs pos="100000">
              <a:schemeClr val="phClr">
                <a:shade val="63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30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balanced" dir="t">
              <a:rot lat="0" lon="0" rev="0"/>
            </a:lightRig>
          </a:scene3d>
          <a:sp3d prstMaterial="matte">
            <a:bevelT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50000"/>
              </a:srgbClr>
            </a:outerShdw>
          </a:effectLst>
          <a:scene3d>
            <a:camera prst="orthographicFront" fov="0">
              <a:rot lat="0" lon="0" rev="0"/>
            </a:camera>
            <a:lightRig rig="soft" dir="t">
              <a:rot lat="0" lon="0" rev="2700000"/>
            </a:lightRig>
          </a:scene3d>
          <a:sp3d prstMaterial="matte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6274</TotalTime>
  <Words>2026</Words>
  <Application>Microsoft Office PowerPoint</Application>
  <PresentationFormat>Экран (4:3)</PresentationFormat>
  <Paragraphs>670</Paragraphs>
  <Slides>30</Slides>
  <Notes>16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30</vt:i4>
      </vt:variant>
    </vt:vector>
  </HeadingPairs>
  <TitlesOfParts>
    <vt:vector size="38" baseType="lpstr">
      <vt:lpstr>Bookman Old Style</vt:lpstr>
      <vt:lpstr>Calibri</vt:lpstr>
      <vt:lpstr>Cambria</vt:lpstr>
      <vt:lpstr>Gill Sans MT</vt:lpstr>
      <vt:lpstr>Times New Roman</vt:lpstr>
      <vt:lpstr>Wingdings</vt:lpstr>
      <vt:lpstr>Wingdings 3</vt:lpstr>
      <vt:lpstr>Начальная</vt:lpstr>
      <vt:lpstr>Отчет об исполнении бюджета Зиминского районного муниципального образования за 2017 год</vt:lpstr>
      <vt:lpstr>Основные принципы формирования и исполнения бюджета</vt:lpstr>
      <vt:lpstr>Исполнение консолидированного бюджета за 2017 год</vt:lpstr>
      <vt:lpstr>Доходы консолидированного бюджета за 2017 год</vt:lpstr>
      <vt:lpstr>Основные плановые показатели бюджета на 2017 год</vt:lpstr>
      <vt:lpstr>Исполнение бюджета Зиминского районного муниципального образования за 2017 год</vt:lpstr>
      <vt:lpstr>Основные показатели исполнения бюджета за 2013-2017 год</vt:lpstr>
      <vt:lpstr>Доходы районного бюджета за 2017 год</vt:lpstr>
      <vt:lpstr>Нормативы отчислений основных налоговых и неналоговых доходов</vt:lpstr>
      <vt:lpstr>Структура налоговых доходов бюджета за 2017 год</vt:lpstr>
      <vt:lpstr>Структура неналоговых доходов бюджета за 2017 год</vt:lpstr>
      <vt:lpstr>Динамика налоговых и неналоговых доходов</vt:lpstr>
      <vt:lpstr>Безвозмездные поступления в 2017 году</vt:lpstr>
      <vt:lpstr>Поступление целевых межбюджетных трансфертов из областного бюджета в 2017 году</vt:lpstr>
      <vt:lpstr>Доходы бюджета муниципального района за 2017 год</vt:lpstr>
      <vt:lpstr>Расходы бюджета за 2017 год</vt:lpstr>
      <vt:lpstr>Презентация PowerPoint</vt:lpstr>
      <vt:lpstr>Расходы бюджета за 2017 год</vt:lpstr>
      <vt:lpstr>Непрограммные расходы в 2017 году</vt:lpstr>
      <vt:lpstr>Муниципальные программы в 2017 году</vt:lpstr>
      <vt:lpstr>Структура расходов по функциональной классификации в 2017 году</vt:lpstr>
      <vt:lpstr>Структура расходов по экономическому содержанию в 2017 году</vt:lpstr>
      <vt:lpstr>Расходы бюджета муниципального района за 2017 год</vt:lpstr>
      <vt:lpstr>Расходы районного бюджета 2016-2017 гг.</vt:lpstr>
      <vt:lpstr>Формирование финансовой помощи  поселениям в 2017 году</vt:lpstr>
      <vt:lpstr>Финансовая помощь бюджетам поселений из других уровней бюджетной системы</vt:lpstr>
      <vt:lpstr>Муниципальные заимствования</vt:lpstr>
      <vt:lpstr>Резервный фонд</vt:lpstr>
      <vt:lpstr>Муниципальный дорожный фонд</vt:lpstr>
      <vt:lpstr>Презентация PowerPoint</vt:lpstr>
    </vt:vector>
  </TitlesOfParts>
  <Company>Финансовое управление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Помогаева</dc:creator>
  <cp:lastModifiedBy>Дуда Ольга Владимировна</cp:lastModifiedBy>
  <cp:revision>673</cp:revision>
  <cp:lastPrinted>2018-05-21T04:18:40Z</cp:lastPrinted>
  <dcterms:created xsi:type="dcterms:W3CDTF">2013-03-01T02:03:29Z</dcterms:created>
  <dcterms:modified xsi:type="dcterms:W3CDTF">2018-05-21T04:18:49Z</dcterms:modified>
</cp:coreProperties>
</file>